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Lst>
  <p:sldSz cy="5143500" cx="9144000"/>
  <p:notesSz cx="6858000" cy="9144000"/>
  <p:embeddedFontLst>
    <p:embeddedFont>
      <p:font typeface="Montserrat"/>
      <p:regular r:id="rId36"/>
      <p:bold r:id="rId37"/>
      <p:italic r:id="rId38"/>
      <p:boldItalic r:id="rId3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http://customooxmlschemas.google.com/">
      <go:slidesCustomData xmlns:go="http://customooxmlschemas.google.com/" r:id="rId40" roundtripDataSignature="AMtx7mjvcB8+8+ejQlz19Ry7h8LhEee7I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customschemas.google.com/relationships/presentationmetadata" Target="meta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font" Target="fonts/Montserrat-bold.fntdata"/><Relationship Id="rId14" Type="http://schemas.openxmlformats.org/officeDocument/2006/relationships/slide" Target="slides/slide9.xml"/><Relationship Id="rId36" Type="http://schemas.openxmlformats.org/officeDocument/2006/relationships/font" Target="fonts/Montserrat-regular.fntdata"/><Relationship Id="rId17" Type="http://schemas.openxmlformats.org/officeDocument/2006/relationships/slide" Target="slides/slide12.xml"/><Relationship Id="rId39" Type="http://schemas.openxmlformats.org/officeDocument/2006/relationships/font" Target="fonts/Montserrat-boldItalic.fntdata"/><Relationship Id="rId16" Type="http://schemas.openxmlformats.org/officeDocument/2006/relationships/slide" Target="slides/slide11.xml"/><Relationship Id="rId38" Type="http://schemas.openxmlformats.org/officeDocument/2006/relationships/font" Target="fonts/Montserrat-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 name="Shape 51"/>
        <p:cNvGrpSpPr/>
        <p:nvPr/>
      </p:nvGrpSpPr>
      <p:grpSpPr>
        <a:xfrm>
          <a:off x="0" y="0"/>
          <a:ext cx="0" cy="0"/>
          <a:chOff x="0" y="0"/>
          <a:chExt cx="0" cy="0"/>
        </a:xfrm>
      </p:grpSpPr>
      <p:sp>
        <p:nvSpPr>
          <p:cNvPr id="52" name="Google Shape;52;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 name="Google Shape;53;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p10: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4" name="Google Shape;114;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p11: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1" name="Google Shape;121;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p12: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8" name="Google Shape;128;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p13: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9" name="Google Shape;139;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p14: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6" name="Google Shape;146;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p15: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3" name="Google Shape;153;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p16: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9" name="Google Shape;159;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p17: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6" name="Google Shape;166;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p18: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6" name="Google Shape;176;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p19: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3" name="Google Shape;183;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p2: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 name="Google Shape;58;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p20: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0" name="Google Shape;190;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p21: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7" name="Google Shape;197;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p22: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5" name="Google Shape;205;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p23: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2" name="Google Shape;212;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p24: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9" name="Google Shape;219;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p25: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0" name="Google Shape;230;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p26: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7" name="Google Shape;237;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p27: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5" name="Google Shape;245;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p28: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1" name="Google Shape;251;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p29: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7" name="Google Shape;257;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p3: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 name="Google Shape;64;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p30: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3" name="Google Shape;263;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p4: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1" name="Google Shape;71;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p5: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9" name="Google Shape;79;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6: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6" name="Google Shape;86;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p7: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3" name="Google Shape;93;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p8: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0" name="Google Shape;100;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p9: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7" name="Google Shape;107;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0" name="Shape 10"/>
        <p:cNvGrpSpPr/>
        <p:nvPr/>
      </p:nvGrpSpPr>
      <p:grpSpPr>
        <a:xfrm>
          <a:off x="0" y="0"/>
          <a:ext cx="0" cy="0"/>
          <a:chOff x="0" y="0"/>
          <a:chExt cx="0" cy="0"/>
        </a:xfrm>
      </p:grpSpPr>
      <p:sp>
        <p:nvSpPr>
          <p:cNvPr id="11" name="Google Shape;11;p32"/>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2" name="Google Shape;12;p32"/>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3" name="Google Shape;13;p3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5" name="Shape 45"/>
        <p:cNvGrpSpPr/>
        <p:nvPr/>
      </p:nvGrpSpPr>
      <p:grpSpPr>
        <a:xfrm>
          <a:off x="0" y="0"/>
          <a:ext cx="0" cy="0"/>
          <a:chOff x="0" y="0"/>
          <a:chExt cx="0" cy="0"/>
        </a:xfrm>
      </p:grpSpPr>
      <p:sp>
        <p:nvSpPr>
          <p:cNvPr id="46" name="Google Shape;46;p41"/>
          <p:cNvSpPr txBox="1"/>
          <p:nvPr>
            <p:ph hasCustomPrompt="1" type="title"/>
          </p:nvPr>
        </p:nvSpPr>
        <p:spPr>
          <a:xfrm>
            <a:off x="311700" y="1106125"/>
            <a:ext cx="8520600" cy="1963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7" name="Google Shape;47;p41"/>
          <p:cNvSpPr txBox="1"/>
          <p:nvPr>
            <p:ph idx="1" type="body"/>
          </p:nvPr>
        </p:nvSpPr>
        <p:spPr>
          <a:xfrm>
            <a:off x="311700" y="3152225"/>
            <a:ext cx="8520600" cy="13005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48" name="Google Shape;48;p4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 name="Shape 49"/>
        <p:cNvGrpSpPr/>
        <p:nvPr/>
      </p:nvGrpSpPr>
      <p:grpSpPr>
        <a:xfrm>
          <a:off x="0" y="0"/>
          <a:ext cx="0" cy="0"/>
          <a:chOff x="0" y="0"/>
          <a:chExt cx="0" cy="0"/>
        </a:xfrm>
      </p:grpSpPr>
      <p:sp>
        <p:nvSpPr>
          <p:cNvPr id="50" name="Google Shape;50;p4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4" name="Shape 14"/>
        <p:cNvGrpSpPr/>
        <p:nvPr/>
      </p:nvGrpSpPr>
      <p:grpSpPr>
        <a:xfrm>
          <a:off x="0" y="0"/>
          <a:ext cx="0" cy="0"/>
          <a:chOff x="0" y="0"/>
          <a:chExt cx="0" cy="0"/>
        </a:xfrm>
      </p:grpSpPr>
      <p:sp>
        <p:nvSpPr>
          <p:cNvPr id="15" name="Google Shape;15;p3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6" name="Google Shape;16;p3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17" name="Google Shape;17;p3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8" name="Shape 18"/>
        <p:cNvGrpSpPr/>
        <p:nvPr/>
      </p:nvGrpSpPr>
      <p:grpSpPr>
        <a:xfrm>
          <a:off x="0" y="0"/>
          <a:ext cx="0" cy="0"/>
          <a:chOff x="0" y="0"/>
          <a:chExt cx="0" cy="0"/>
        </a:xfrm>
      </p:grpSpPr>
      <p:sp>
        <p:nvSpPr>
          <p:cNvPr id="19" name="Google Shape;19;p34"/>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20" name="Google Shape;20;p3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1" name="Shape 21"/>
        <p:cNvGrpSpPr/>
        <p:nvPr/>
      </p:nvGrpSpPr>
      <p:grpSpPr>
        <a:xfrm>
          <a:off x="0" y="0"/>
          <a:ext cx="0" cy="0"/>
          <a:chOff x="0" y="0"/>
          <a:chExt cx="0" cy="0"/>
        </a:xfrm>
      </p:grpSpPr>
      <p:sp>
        <p:nvSpPr>
          <p:cNvPr id="22" name="Google Shape;22;p3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3" name="Google Shape;23;p35"/>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4" name="Google Shape;24;p35"/>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5" name="Google Shape;25;p3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6" name="Shape 26"/>
        <p:cNvGrpSpPr/>
        <p:nvPr/>
      </p:nvGrpSpPr>
      <p:grpSpPr>
        <a:xfrm>
          <a:off x="0" y="0"/>
          <a:ext cx="0" cy="0"/>
          <a:chOff x="0" y="0"/>
          <a:chExt cx="0" cy="0"/>
        </a:xfrm>
      </p:grpSpPr>
      <p:sp>
        <p:nvSpPr>
          <p:cNvPr id="27" name="Google Shape;27;p3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8" name="Google Shape;28;p3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9" name="Shape 29"/>
        <p:cNvGrpSpPr/>
        <p:nvPr/>
      </p:nvGrpSpPr>
      <p:grpSpPr>
        <a:xfrm>
          <a:off x="0" y="0"/>
          <a:ext cx="0" cy="0"/>
          <a:chOff x="0" y="0"/>
          <a:chExt cx="0" cy="0"/>
        </a:xfrm>
      </p:grpSpPr>
      <p:sp>
        <p:nvSpPr>
          <p:cNvPr id="30" name="Google Shape;30;p37"/>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1" name="Google Shape;31;p37"/>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2" name="Google Shape;32;p3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3" name="Shape 33"/>
        <p:cNvGrpSpPr/>
        <p:nvPr/>
      </p:nvGrpSpPr>
      <p:grpSpPr>
        <a:xfrm>
          <a:off x="0" y="0"/>
          <a:ext cx="0" cy="0"/>
          <a:chOff x="0" y="0"/>
          <a:chExt cx="0" cy="0"/>
        </a:xfrm>
      </p:grpSpPr>
      <p:sp>
        <p:nvSpPr>
          <p:cNvPr id="34" name="Google Shape;34;p38"/>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5" name="Google Shape;35;p3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6" name="Shape 36"/>
        <p:cNvGrpSpPr/>
        <p:nvPr/>
      </p:nvGrpSpPr>
      <p:grpSpPr>
        <a:xfrm>
          <a:off x="0" y="0"/>
          <a:ext cx="0" cy="0"/>
          <a:chOff x="0" y="0"/>
          <a:chExt cx="0" cy="0"/>
        </a:xfrm>
      </p:grpSpPr>
      <p:sp>
        <p:nvSpPr>
          <p:cNvPr id="37" name="Google Shape;37;p3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 name="Google Shape;38;p39"/>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39" name="Google Shape;39;p39"/>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0" name="Google Shape;40;p39"/>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41" name="Google Shape;41;p3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2" name="Shape 42"/>
        <p:cNvGrpSpPr/>
        <p:nvPr/>
      </p:nvGrpSpPr>
      <p:grpSpPr>
        <a:xfrm>
          <a:off x="0" y="0"/>
          <a:ext cx="0" cy="0"/>
          <a:chOff x="0" y="0"/>
          <a:chExt cx="0" cy="0"/>
        </a:xfrm>
      </p:grpSpPr>
      <p:sp>
        <p:nvSpPr>
          <p:cNvPr id="43" name="Google Shape;43;p40"/>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800"/>
              <a:buNone/>
              <a:defRPr/>
            </a:lvl1pPr>
          </a:lstStyle>
          <a:p/>
        </p:txBody>
      </p:sp>
      <p:sp>
        <p:nvSpPr>
          <p:cNvPr id="44" name="Google Shape;44;p4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1.xml"/><Relationship Id="rId12" Type="http://schemas.openxmlformats.org/officeDocument/2006/relationships/slideLayout" Target="../slideLayouts/slideLayout11.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FFFFFF"/>
        </a:solidFill>
      </p:bgPr>
    </p:bg>
    <p:spTree>
      <p:nvGrpSpPr>
        <p:cNvPr id="5" name="Shape 5"/>
        <p:cNvGrpSpPr/>
        <p:nvPr/>
      </p:nvGrpSpPr>
      <p:grpSpPr>
        <a:xfrm>
          <a:off x="0" y="0"/>
          <a:ext cx="0" cy="0"/>
          <a:chOff x="0" y="0"/>
          <a:chExt cx="0" cy="0"/>
        </a:xfrm>
      </p:grpSpPr>
      <p:sp>
        <p:nvSpPr>
          <p:cNvPr id="6" name="Google Shape;6;p3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3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3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pic>
        <p:nvPicPr>
          <p:cNvPr id="9" name="Google Shape;9;p31"/>
          <p:cNvPicPr preferRelativeResize="0"/>
          <p:nvPr/>
        </p:nvPicPr>
        <p:blipFill rotWithShape="1">
          <a:blip r:embed="rId1">
            <a:alphaModFix/>
          </a:blip>
          <a:srcRect b="0" l="0" r="0" t="0"/>
          <a:stretch/>
        </p:blipFill>
        <p:spPr>
          <a:xfrm>
            <a:off x="8602975" y="66525"/>
            <a:ext cx="348619" cy="35795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5.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0.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2.png"/><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1.png"/><Relationship Id="rId4" Type="http://schemas.openxmlformats.org/officeDocument/2006/relationships/image" Target="../media/image2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3.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4.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8.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 name="Shape 54"/>
        <p:cNvGrpSpPr/>
        <p:nvPr/>
      </p:nvGrpSpPr>
      <p:grpSpPr>
        <a:xfrm>
          <a:off x="0" y="0"/>
          <a:ext cx="0" cy="0"/>
          <a:chOff x="0" y="0"/>
          <a:chExt cx="0" cy="0"/>
        </a:xfrm>
      </p:grpSpPr>
      <p:sp>
        <p:nvSpPr>
          <p:cNvPr id="55" name="Google Shape;55;p1"/>
          <p:cNvSpPr txBox="1"/>
          <p:nvPr>
            <p:ph type="ctrTitle"/>
          </p:nvPr>
        </p:nvSpPr>
        <p:spPr>
          <a:xfrm>
            <a:off x="315750" y="1372400"/>
            <a:ext cx="8512500" cy="3503700"/>
          </a:xfrm>
          <a:prstGeom prst="rect">
            <a:avLst/>
          </a:prstGeom>
          <a:noFill/>
          <a:ln>
            <a:noFill/>
          </a:ln>
        </p:spPr>
        <p:txBody>
          <a:bodyPr anchorCtr="0" anchor="b" bIns="91425" lIns="91425" spcFirstLastPara="1" rIns="91425" wrap="square" tIns="91425">
            <a:noAutofit/>
          </a:bodyPr>
          <a:lstStyle/>
          <a:p>
            <a:pPr indent="457200" lvl="0" marL="914400" rtl="0" algn="l">
              <a:lnSpc>
                <a:spcPct val="100000"/>
              </a:lnSpc>
              <a:spcBef>
                <a:spcPts val="0"/>
              </a:spcBef>
              <a:spcAft>
                <a:spcPts val="0"/>
              </a:spcAft>
              <a:buSzPts val="5200"/>
              <a:buNone/>
            </a:pPr>
            <a:r>
              <a:rPr b="1" lang="en-GB" sz="4200">
                <a:solidFill>
                  <a:srgbClr val="CC0000"/>
                </a:solidFill>
                <a:latin typeface="Montserrat"/>
                <a:ea typeface="Montserrat"/>
                <a:cs typeface="Montserrat"/>
                <a:sym typeface="Montserrat"/>
              </a:rPr>
              <a:t>Capstone Project - III</a:t>
            </a:r>
            <a:endParaRPr b="1" sz="4200">
              <a:solidFill>
                <a:srgbClr val="CC0000"/>
              </a:solidFill>
              <a:latin typeface="Montserrat"/>
              <a:ea typeface="Montserrat"/>
              <a:cs typeface="Montserrat"/>
              <a:sym typeface="Montserrat"/>
            </a:endParaRPr>
          </a:p>
          <a:p>
            <a:pPr indent="457200" lvl="0" marL="914400" rtl="0" algn="l">
              <a:lnSpc>
                <a:spcPct val="100000"/>
              </a:lnSpc>
              <a:spcBef>
                <a:spcPts val="0"/>
              </a:spcBef>
              <a:spcAft>
                <a:spcPts val="0"/>
              </a:spcAft>
              <a:buSzPts val="5200"/>
              <a:buNone/>
            </a:pPr>
            <a:r>
              <a:t/>
            </a:r>
            <a:endParaRPr b="1" sz="4200">
              <a:solidFill>
                <a:srgbClr val="CC0000"/>
              </a:solidFill>
              <a:latin typeface="Montserrat"/>
              <a:ea typeface="Montserrat"/>
              <a:cs typeface="Montserrat"/>
              <a:sym typeface="Montserrat"/>
            </a:endParaRPr>
          </a:p>
          <a:p>
            <a:pPr indent="0" lvl="0" marL="0" rtl="0" algn="ctr">
              <a:lnSpc>
                <a:spcPct val="100000"/>
              </a:lnSpc>
              <a:spcBef>
                <a:spcPts val="0"/>
              </a:spcBef>
              <a:spcAft>
                <a:spcPts val="0"/>
              </a:spcAft>
              <a:buSzPts val="5200"/>
              <a:buNone/>
            </a:pPr>
            <a:r>
              <a:rPr b="1" lang="en-GB" sz="3500">
                <a:solidFill>
                  <a:schemeClr val="lt1"/>
                </a:solidFill>
                <a:latin typeface="Montserrat"/>
                <a:ea typeface="Montserrat"/>
                <a:cs typeface="Montserrat"/>
                <a:sym typeface="Montserrat"/>
              </a:rPr>
              <a:t>Team 3 : </a:t>
            </a:r>
            <a:endParaRPr b="1" sz="3500">
              <a:solidFill>
                <a:schemeClr val="lt1"/>
              </a:solidFill>
              <a:latin typeface="Montserrat"/>
              <a:ea typeface="Montserrat"/>
              <a:cs typeface="Montserrat"/>
              <a:sym typeface="Montserrat"/>
            </a:endParaRPr>
          </a:p>
          <a:p>
            <a:pPr indent="0" lvl="0" marL="0" rtl="0" algn="ctr">
              <a:lnSpc>
                <a:spcPct val="100000"/>
              </a:lnSpc>
              <a:spcBef>
                <a:spcPts val="0"/>
              </a:spcBef>
              <a:spcAft>
                <a:spcPts val="0"/>
              </a:spcAft>
              <a:buSzPts val="5200"/>
              <a:buNone/>
            </a:pPr>
            <a:r>
              <a:rPr b="1" lang="en-GB" sz="3500">
                <a:solidFill>
                  <a:schemeClr val="lt1"/>
                </a:solidFill>
                <a:latin typeface="Montserrat"/>
                <a:ea typeface="Montserrat"/>
                <a:cs typeface="Montserrat"/>
                <a:sym typeface="Montserrat"/>
              </a:rPr>
              <a:t>BOOK RECOMMENDATION SYSTEM</a:t>
            </a:r>
            <a:endParaRPr b="1" sz="3500">
              <a:solidFill>
                <a:schemeClr val="lt1"/>
              </a:solidFill>
              <a:latin typeface="Montserrat"/>
              <a:ea typeface="Montserrat"/>
              <a:cs typeface="Montserrat"/>
              <a:sym typeface="Montserrat"/>
            </a:endParaRPr>
          </a:p>
          <a:p>
            <a:pPr indent="0" lvl="0" marL="0" rtl="0" algn="ctr">
              <a:lnSpc>
                <a:spcPct val="100000"/>
              </a:lnSpc>
              <a:spcBef>
                <a:spcPts val="0"/>
              </a:spcBef>
              <a:spcAft>
                <a:spcPts val="0"/>
              </a:spcAft>
              <a:buSzPts val="5200"/>
              <a:buNone/>
            </a:pPr>
            <a:r>
              <a:t/>
            </a:r>
            <a:endParaRPr b="1" sz="3600">
              <a:solidFill>
                <a:schemeClr val="lt1"/>
              </a:solidFill>
              <a:latin typeface="Montserrat"/>
              <a:ea typeface="Montserrat"/>
              <a:cs typeface="Montserrat"/>
              <a:sym typeface="Montserrat"/>
            </a:endParaRPr>
          </a:p>
          <a:p>
            <a:pPr indent="0" lvl="0" marL="0" rtl="0" algn="ctr">
              <a:lnSpc>
                <a:spcPct val="100000"/>
              </a:lnSpc>
              <a:spcBef>
                <a:spcPts val="0"/>
              </a:spcBef>
              <a:spcAft>
                <a:spcPts val="0"/>
              </a:spcAft>
              <a:buSzPts val="5200"/>
              <a:buNone/>
            </a:pPr>
            <a:r>
              <a:rPr b="1" lang="en-GB" sz="2000" u="sng">
                <a:solidFill>
                  <a:schemeClr val="lt1"/>
                </a:solidFill>
                <a:latin typeface="Montserrat"/>
                <a:ea typeface="Montserrat"/>
                <a:cs typeface="Montserrat"/>
                <a:sym typeface="Montserrat"/>
              </a:rPr>
              <a:t>Project Done By-</a:t>
            </a:r>
            <a:endParaRPr b="1" sz="2000" u="sng">
              <a:solidFill>
                <a:schemeClr val="lt1"/>
              </a:solidFill>
              <a:latin typeface="Montserrat"/>
              <a:ea typeface="Montserrat"/>
              <a:cs typeface="Montserrat"/>
              <a:sym typeface="Montserrat"/>
            </a:endParaRPr>
          </a:p>
          <a:p>
            <a:pPr indent="0" lvl="0" marL="0" rtl="0" algn="l">
              <a:lnSpc>
                <a:spcPct val="100000"/>
              </a:lnSpc>
              <a:spcBef>
                <a:spcPts val="0"/>
              </a:spcBef>
              <a:spcAft>
                <a:spcPts val="0"/>
              </a:spcAft>
              <a:buSzPts val="5200"/>
              <a:buNone/>
            </a:pPr>
            <a:r>
              <a:rPr b="1" lang="en-GB" sz="1400">
                <a:solidFill>
                  <a:schemeClr val="lt1"/>
                </a:solidFill>
                <a:latin typeface="Montserrat"/>
                <a:ea typeface="Montserrat"/>
                <a:cs typeface="Montserrat"/>
                <a:sym typeface="Montserrat"/>
              </a:rPr>
              <a:t>							</a:t>
            </a:r>
            <a:r>
              <a:rPr b="1" lang="en-GB" sz="1800">
                <a:solidFill>
                  <a:schemeClr val="lt1"/>
                </a:solidFill>
                <a:latin typeface="Montserrat"/>
                <a:ea typeface="Montserrat"/>
                <a:cs typeface="Montserrat"/>
                <a:sym typeface="Montserrat"/>
              </a:rPr>
              <a:t>Sumeet Agrawal</a:t>
            </a:r>
            <a:endParaRPr b="1" sz="1800">
              <a:solidFill>
                <a:schemeClr val="lt1"/>
              </a:solidFill>
              <a:latin typeface="Montserrat"/>
              <a:ea typeface="Montserrat"/>
              <a:cs typeface="Montserrat"/>
              <a:sym typeface="Montserrat"/>
            </a:endParaRPr>
          </a:p>
          <a:p>
            <a:pPr indent="0" lvl="0" marL="0" rtl="0" algn="l">
              <a:lnSpc>
                <a:spcPct val="100000"/>
              </a:lnSpc>
              <a:spcBef>
                <a:spcPts val="0"/>
              </a:spcBef>
              <a:spcAft>
                <a:spcPts val="0"/>
              </a:spcAft>
              <a:buSzPts val="5200"/>
              <a:buNone/>
            </a:pPr>
            <a:r>
              <a:t/>
            </a:r>
            <a:endParaRPr b="1" sz="1400">
              <a:solidFill>
                <a:schemeClr val="lt1"/>
              </a:solidFill>
              <a:latin typeface="Montserrat"/>
              <a:ea typeface="Montserrat"/>
              <a:cs typeface="Montserrat"/>
              <a:sym typeface="Montserrat"/>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10"/>
          <p:cNvSpPr txBox="1"/>
          <p:nvPr>
            <p:ph type="title"/>
          </p:nvPr>
        </p:nvSpPr>
        <p:spPr>
          <a:xfrm>
            <a:off x="311700" y="15185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en-GB">
                <a:latin typeface="Montserrat"/>
                <a:ea typeface="Montserrat"/>
                <a:cs typeface="Montserrat"/>
                <a:sym typeface="Montserrat"/>
              </a:rPr>
              <a:t>Observations from Ratings_df (Book_Rating)</a:t>
            </a:r>
            <a:endParaRPr/>
          </a:p>
        </p:txBody>
      </p:sp>
      <p:sp>
        <p:nvSpPr>
          <p:cNvPr id="117" name="Google Shape;117;p10"/>
          <p:cNvSpPr txBox="1"/>
          <p:nvPr>
            <p:ph idx="1" type="body"/>
          </p:nvPr>
        </p:nvSpPr>
        <p:spPr>
          <a:xfrm>
            <a:off x="163325" y="1146575"/>
            <a:ext cx="8520600" cy="37185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chemeClr val="lt1"/>
              </a:buClr>
              <a:buSzPts val="1400"/>
              <a:buFont typeface="Montserrat"/>
              <a:buChar char="●"/>
            </a:pPr>
            <a:r>
              <a:rPr lang="en-GB" sz="1400">
                <a:solidFill>
                  <a:schemeClr val="lt1"/>
                </a:solidFill>
                <a:highlight>
                  <a:srgbClr val="FFFFFF"/>
                </a:highlight>
                <a:latin typeface="Montserrat"/>
                <a:ea typeface="Montserrat"/>
                <a:cs typeface="Montserrat"/>
                <a:sym typeface="Montserrat"/>
              </a:rPr>
              <a:t> Higher ratings are more common amongst users </a:t>
            </a:r>
            <a:endParaRPr sz="1400">
              <a:solidFill>
                <a:schemeClr val="lt1"/>
              </a:solidFill>
              <a:highlight>
                <a:srgbClr val="FFFFFF"/>
              </a:highlight>
              <a:latin typeface="Montserrat"/>
              <a:ea typeface="Montserrat"/>
              <a:cs typeface="Montserrat"/>
              <a:sym typeface="Montserrat"/>
            </a:endParaRPr>
          </a:p>
          <a:p>
            <a:pPr indent="-317500" lvl="0" marL="457200" rtl="0" algn="l">
              <a:lnSpc>
                <a:spcPct val="115000"/>
              </a:lnSpc>
              <a:spcBef>
                <a:spcPts val="0"/>
              </a:spcBef>
              <a:spcAft>
                <a:spcPts val="0"/>
              </a:spcAft>
              <a:buClr>
                <a:schemeClr val="lt1"/>
              </a:buClr>
              <a:buSzPts val="1400"/>
              <a:buFont typeface="Montserrat"/>
              <a:buChar char="●"/>
            </a:pPr>
            <a:r>
              <a:rPr lang="en-GB" sz="1400">
                <a:solidFill>
                  <a:schemeClr val="lt1"/>
                </a:solidFill>
                <a:highlight>
                  <a:srgbClr val="FFFFFF"/>
                </a:highlight>
                <a:latin typeface="Montserrat"/>
                <a:ea typeface="Montserrat"/>
                <a:cs typeface="Montserrat"/>
                <a:sym typeface="Montserrat"/>
              </a:rPr>
              <a:t> Rating 8 has been rated the highest number of times</a:t>
            </a:r>
            <a:endParaRPr sz="1600">
              <a:solidFill>
                <a:schemeClr val="lt1"/>
              </a:solidFill>
              <a:latin typeface="Montserrat"/>
              <a:ea typeface="Montserrat"/>
              <a:cs typeface="Montserrat"/>
              <a:sym typeface="Montserrat"/>
            </a:endParaRPr>
          </a:p>
          <a:p>
            <a:pPr indent="0" lvl="0" marL="457200" rtl="0" algn="l">
              <a:lnSpc>
                <a:spcPct val="115000"/>
              </a:lnSpc>
              <a:spcBef>
                <a:spcPts val="0"/>
              </a:spcBef>
              <a:spcAft>
                <a:spcPts val="0"/>
              </a:spcAft>
              <a:buSzPts val="1800"/>
              <a:buNone/>
            </a:pPr>
            <a:r>
              <a:t/>
            </a:r>
            <a:endParaRPr sz="1400">
              <a:solidFill>
                <a:schemeClr val="lt1"/>
              </a:solidFill>
            </a:endParaRPr>
          </a:p>
        </p:txBody>
      </p:sp>
      <p:pic>
        <p:nvPicPr>
          <p:cNvPr id="118" name="Google Shape;118;p10"/>
          <p:cNvPicPr preferRelativeResize="0"/>
          <p:nvPr/>
        </p:nvPicPr>
        <p:blipFill rotWithShape="1">
          <a:blip r:embed="rId3">
            <a:alphaModFix/>
          </a:blip>
          <a:srcRect b="0" l="0" r="0" t="0"/>
          <a:stretch/>
        </p:blipFill>
        <p:spPr>
          <a:xfrm>
            <a:off x="805975" y="1695400"/>
            <a:ext cx="7877949" cy="335284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1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en-GB">
                <a:latin typeface="Montserrat"/>
                <a:ea typeface="Montserrat"/>
                <a:cs typeface="Montserrat"/>
                <a:sym typeface="Montserrat"/>
              </a:rPr>
              <a:t>Data Cleaning</a:t>
            </a:r>
            <a:endParaRPr b="1">
              <a:latin typeface="Montserrat"/>
              <a:ea typeface="Montserrat"/>
              <a:cs typeface="Montserrat"/>
              <a:sym typeface="Montserrat"/>
            </a:endParaRPr>
          </a:p>
        </p:txBody>
      </p:sp>
      <p:sp>
        <p:nvSpPr>
          <p:cNvPr id="124" name="Google Shape;124;p1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349250" lvl="0" marL="457200" rtl="0" algn="l">
              <a:lnSpc>
                <a:spcPct val="115000"/>
              </a:lnSpc>
              <a:spcBef>
                <a:spcPts val="0"/>
              </a:spcBef>
              <a:spcAft>
                <a:spcPts val="0"/>
              </a:spcAft>
              <a:buClr>
                <a:schemeClr val="lt1"/>
              </a:buClr>
              <a:buSzPts val="1900"/>
              <a:buFont typeface="Montserrat"/>
              <a:buAutoNum type="arabicPeriod"/>
            </a:pPr>
            <a:r>
              <a:rPr b="1" lang="en-GB" sz="1900">
                <a:solidFill>
                  <a:schemeClr val="lt1"/>
                </a:solidFill>
                <a:latin typeface="Montserrat"/>
                <a:ea typeface="Montserrat"/>
                <a:cs typeface="Montserrat"/>
                <a:sym typeface="Montserrat"/>
              </a:rPr>
              <a:t>Null Value Imputation:</a:t>
            </a:r>
            <a:endParaRPr b="1" sz="1900">
              <a:solidFill>
                <a:schemeClr val="lt1"/>
              </a:solidFill>
              <a:latin typeface="Montserrat"/>
              <a:ea typeface="Montserrat"/>
              <a:cs typeface="Montserrat"/>
              <a:sym typeface="Montserrat"/>
            </a:endParaRPr>
          </a:p>
          <a:p>
            <a:pPr indent="0" lvl="0" marL="0" rtl="0" algn="l">
              <a:lnSpc>
                <a:spcPct val="115000"/>
              </a:lnSpc>
              <a:spcBef>
                <a:spcPts val="0"/>
              </a:spcBef>
              <a:spcAft>
                <a:spcPts val="0"/>
              </a:spcAft>
              <a:buSzPts val="1800"/>
              <a:buNone/>
            </a:pPr>
            <a:r>
              <a:t/>
            </a:r>
            <a:endParaRPr b="1" sz="1900">
              <a:solidFill>
                <a:schemeClr val="lt1"/>
              </a:solidFill>
              <a:latin typeface="Montserrat"/>
              <a:ea typeface="Montserrat"/>
              <a:cs typeface="Montserrat"/>
              <a:sym typeface="Montserrat"/>
            </a:endParaRPr>
          </a:p>
          <a:p>
            <a:pPr indent="0" lvl="0" marL="0" rtl="0" algn="l">
              <a:lnSpc>
                <a:spcPct val="115000"/>
              </a:lnSpc>
              <a:spcBef>
                <a:spcPts val="0"/>
              </a:spcBef>
              <a:spcAft>
                <a:spcPts val="0"/>
              </a:spcAft>
              <a:buSzPts val="1800"/>
              <a:buNone/>
            </a:pPr>
            <a:r>
              <a:rPr b="1" lang="en-GB" sz="1900">
                <a:solidFill>
                  <a:schemeClr val="lt1"/>
                </a:solidFill>
                <a:latin typeface="Montserrat"/>
                <a:ea typeface="Montserrat"/>
                <a:cs typeface="Montserrat"/>
                <a:sym typeface="Montserrat"/>
              </a:rPr>
              <a:t>Age column has 40% missing values</a:t>
            </a:r>
            <a:endParaRPr b="1" sz="1900">
              <a:solidFill>
                <a:schemeClr val="lt1"/>
              </a:solidFill>
              <a:latin typeface="Montserrat"/>
              <a:ea typeface="Montserrat"/>
              <a:cs typeface="Montserrat"/>
              <a:sym typeface="Montserrat"/>
            </a:endParaRPr>
          </a:p>
          <a:p>
            <a:pPr indent="0" lvl="0" marL="0" rtl="0" algn="l">
              <a:lnSpc>
                <a:spcPct val="115000"/>
              </a:lnSpc>
              <a:spcBef>
                <a:spcPts val="0"/>
              </a:spcBef>
              <a:spcAft>
                <a:spcPts val="0"/>
              </a:spcAft>
              <a:buSzPts val="1800"/>
              <a:buNone/>
            </a:pPr>
            <a:r>
              <a:t/>
            </a:r>
            <a:endParaRPr b="1" sz="1600">
              <a:solidFill>
                <a:schemeClr val="lt1"/>
              </a:solidFill>
              <a:latin typeface="Montserrat"/>
              <a:ea typeface="Montserrat"/>
              <a:cs typeface="Montserrat"/>
              <a:sym typeface="Montserrat"/>
            </a:endParaRPr>
          </a:p>
          <a:p>
            <a:pPr indent="0" lvl="0" marL="0" rtl="0" algn="l">
              <a:lnSpc>
                <a:spcPct val="115000"/>
              </a:lnSpc>
              <a:spcBef>
                <a:spcPts val="0"/>
              </a:spcBef>
              <a:spcAft>
                <a:spcPts val="0"/>
              </a:spcAft>
              <a:buSzPts val="1800"/>
              <a:buNone/>
            </a:pPr>
            <a:r>
              <a:t/>
            </a:r>
            <a:endParaRPr b="1" sz="1600">
              <a:solidFill>
                <a:schemeClr val="lt1"/>
              </a:solidFill>
              <a:latin typeface="Montserrat"/>
              <a:ea typeface="Montserrat"/>
              <a:cs typeface="Montserrat"/>
              <a:sym typeface="Montserrat"/>
            </a:endParaRPr>
          </a:p>
          <a:p>
            <a:pPr indent="0" lvl="0" marL="0" rtl="0" algn="l">
              <a:lnSpc>
                <a:spcPct val="115000"/>
              </a:lnSpc>
              <a:spcBef>
                <a:spcPts val="0"/>
              </a:spcBef>
              <a:spcAft>
                <a:spcPts val="0"/>
              </a:spcAft>
              <a:buSzPts val="1800"/>
              <a:buNone/>
            </a:pPr>
            <a:r>
              <a:t/>
            </a:r>
            <a:endParaRPr sz="1400">
              <a:solidFill>
                <a:schemeClr val="lt1"/>
              </a:solidFill>
              <a:latin typeface="Montserrat"/>
              <a:ea typeface="Montserrat"/>
              <a:cs typeface="Montserrat"/>
              <a:sym typeface="Montserrat"/>
            </a:endParaRPr>
          </a:p>
        </p:txBody>
      </p:sp>
      <p:pic>
        <p:nvPicPr>
          <p:cNvPr id="125" name="Google Shape;125;p11"/>
          <p:cNvPicPr preferRelativeResize="0"/>
          <p:nvPr/>
        </p:nvPicPr>
        <p:blipFill rotWithShape="1">
          <a:blip r:embed="rId3">
            <a:alphaModFix/>
          </a:blip>
          <a:srcRect b="0" l="0" r="0" t="0"/>
          <a:stretch/>
        </p:blipFill>
        <p:spPr>
          <a:xfrm>
            <a:off x="472213" y="2739923"/>
            <a:ext cx="8199575" cy="22755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1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en-GB">
                <a:latin typeface="Montserrat"/>
                <a:ea typeface="Montserrat"/>
                <a:cs typeface="Montserrat"/>
                <a:sym typeface="Montserrat"/>
              </a:rPr>
              <a:t>Imputing missing values</a:t>
            </a:r>
            <a:endParaRPr b="1">
              <a:latin typeface="Montserrat"/>
              <a:ea typeface="Montserrat"/>
              <a:cs typeface="Montserrat"/>
              <a:sym typeface="Montserrat"/>
            </a:endParaRPr>
          </a:p>
        </p:txBody>
      </p:sp>
      <p:sp>
        <p:nvSpPr>
          <p:cNvPr id="131" name="Google Shape;131;p12"/>
          <p:cNvSpPr txBox="1"/>
          <p:nvPr>
            <p:ph idx="1" type="body"/>
          </p:nvPr>
        </p:nvSpPr>
        <p:spPr>
          <a:xfrm>
            <a:off x="311700" y="1017725"/>
            <a:ext cx="8520600" cy="39543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chemeClr val="lt1"/>
              </a:buClr>
              <a:buSzPts val="1800"/>
              <a:buFont typeface="Montserrat"/>
              <a:buChar char="●"/>
            </a:pPr>
            <a:r>
              <a:rPr b="1" lang="en-GB" sz="1400">
                <a:solidFill>
                  <a:schemeClr val="lt1"/>
                </a:solidFill>
                <a:latin typeface="Montserrat"/>
                <a:ea typeface="Montserrat"/>
                <a:cs typeface="Montserrat"/>
                <a:sym typeface="Montserrat"/>
              </a:rPr>
              <a:t>Outliers in Age column </a:t>
            </a:r>
            <a:endParaRPr b="1" sz="1400">
              <a:solidFill>
                <a:schemeClr val="lt1"/>
              </a:solidFill>
              <a:latin typeface="Montserrat"/>
              <a:ea typeface="Montserrat"/>
              <a:cs typeface="Montserrat"/>
              <a:sym typeface="Montserrat"/>
            </a:endParaRPr>
          </a:p>
          <a:p>
            <a:pPr indent="-342900" lvl="0" marL="457200" rtl="0" algn="l">
              <a:lnSpc>
                <a:spcPct val="115000"/>
              </a:lnSpc>
              <a:spcBef>
                <a:spcPts val="0"/>
              </a:spcBef>
              <a:spcAft>
                <a:spcPts val="0"/>
              </a:spcAft>
              <a:buClr>
                <a:schemeClr val="lt1"/>
              </a:buClr>
              <a:buSzPts val="1800"/>
              <a:buFont typeface="Montserrat"/>
              <a:buChar char="●"/>
            </a:pPr>
            <a:r>
              <a:rPr b="1" lang="en-GB" sz="1400">
                <a:solidFill>
                  <a:schemeClr val="lt1"/>
                </a:solidFill>
                <a:highlight>
                  <a:srgbClr val="FFFFFF"/>
                </a:highlight>
                <a:latin typeface="Montserrat"/>
                <a:ea typeface="Montserrat"/>
                <a:cs typeface="Montserrat"/>
                <a:sym typeface="Montserrat"/>
              </a:rPr>
              <a:t>Age has positive Skewness (right tail) so we can use median to fill Nan values,</a:t>
            </a:r>
            <a:endParaRPr b="1" sz="1400">
              <a:solidFill>
                <a:schemeClr val="lt1"/>
              </a:solidFill>
              <a:latin typeface="Montserrat"/>
              <a:ea typeface="Montserrat"/>
              <a:cs typeface="Montserrat"/>
              <a:sym typeface="Montserrat"/>
            </a:endParaRPr>
          </a:p>
          <a:p>
            <a:pPr indent="0" lvl="0" marL="914400" rtl="0" algn="l">
              <a:lnSpc>
                <a:spcPct val="115000"/>
              </a:lnSpc>
              <a:spcBef>
                <a:spcPts val="0"/>
              </a:spcBef>
              <a:spcAft>
                <a:spcPts val="0"/>
              </a:spcAft>
              <a:buSzPts val="1800"/>
              <a:buNone/>
            </a:pPr>
            <a:r>
              <a:t/>
            </a:r>
            <a:endParaRPr sz="1400">
              <a:solidFill>
                <a:schemeClr val="lt1"/>
              </a:solidFill>
            </a:endParaRPr>
          </a:p>
        </p:txBody>
      </p:sp>
      <p:sp>
        <p:nvSpPr>
          <p:cNvPr id="132" name="Google Shape;132;p12"/>
          <p:cNvSpPr txBox="1"/>
          <p:nvPr/>
        </p:nvSpPr>
        <p:spPr>
          <a:xfrm>
            <a:off x="6074375" y="1451550"/>
            <a:ext cx="1088700" cy="112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 name="Google Shape;133;p12"/>
          <p:cNvSpPr txBox="1"/>
          <p:nvPr/>
        </p:nvSpPr>
        <p:spPr>
          <a:xfrm>
            <a:off x="5774600" y="1467325"/>
            <a:ext cx="3057600" cy="1798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 name="Google Shape;134;p12"/>
          <p:cNvSpPr txBox="1"/>
          <p:nvPr/>
        </p:nvSpPr>
        <p:spPr>
          <a:xfrm>
            <a:off x="5995500" y="1356875"/>
            <a:ext cx="2224500" cy="1672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 name="Google Shape;135;p12"/>
          <p:cNvSpPr txBox="1"/>
          <p:nvPr/>
        </p:nvSpPr>
        <p:spPr>
          <a:xfrm>
            <a:off x="5727275" y="1404200"/>
            <a:ext cx="3202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Montserrat"/>
              <a:ea typeface="Montserrat"/>
              <a:cs typeface="Montserrat"/>
              <a:sym typeface="Montserrat"/>
            </a:endParaRPr>
          </a:p>
        </p:txBody>
      </p:sp>
      <p:pic>
        <p:nvPicPr>
          <p:cNvPr id="136" name="Google Shape;136;p12"/>
          <p:cNvPicPr preferRelativeResize="0"/>
          <p:nvPr/>
        </p:nvPicPr>
        <p:blipFill rotWithShape="1">
          <a:blip r:embed="rId3">
            <a:alphaModFix/>
          </a:blip>
          <a:srcRect b="0" l="0" r="0" t="0"/>
          <a:stretch/>
        </p:blipFill>
        <p:spPr>
          <a:xfrm>
            <a:off x="1770700" y="1760000"/>
            <a:ext cx="5602600" cy="33391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en-GB">
                <a:latin typeface="Montserrat"/>
                <a:ea typeface="Montserrat"/>
                <a:cs typeface="Montserrat"/>
                <a:sym typeface="Montserrat"/>
              </a:rPr>
              <a:t>Data Cleaning</a:t>
            </a:r>
            <a:endParaRPr b="1">
              <a:latin typeface="Montserrat"/>
              <a:ea typeface="Montserrat"/>
              <a:cs typeface="Montserrat"/>
              <a:sym typeface="Montserrat"/>
            </a:endParaRPr>
          </a:p>
        </p:txBody>
      </p:sp>
      <p:sp>
        <p:nvSpPr>
          <p:cNvPr id="142" name="Google Shape;14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349250" lvl="0" marL="457200" rtl="0" algn="l">
              <a:lnSpc>
                <a:spcPct val="115000"/>
              </a:lnSpc>
              <a:spcBef>
                <a:spcPts val="0"/>
              </a:spcBef>
              <a:spcAft>
                <a:spcPts val="0"/>
              </a:spcAft>
              <a:buClr>
                <a:schemeClr val="lt1"/>
              </a:buClr>
              <a:buSzPts val="1900"/>
              <a:buFont typeface="Montserrat"/>
              <a:buAutoNum type="arabicPeriod"/>
            </a:pPr>
            <a:r>
              <a:rPr b="1" lang="en-GB" sz="1900">
                <a:solidFill>
                  <a:schemeClr val="lt1"/>
                </a:solidFill>
                <a:latin typeface="Montserrat"/>
                <a:ea typeface="Montserrat"/>
                <a:cs typeface="Montserrat"/>
                <a:sym typeface="Montserrat"/>
              </a:rPr>
              <a:t>Null Value Imputation:</a:t>
            </a:r>
            <a:endParaRPr b="1" sz="1900">
              <a:solidFill>
                <a:schemeClr val="lt1"/>
              </a:solidFill>
              <a:latin typeface="Montserrat"/>
              <a:ea typeface="Montserrat"/>
              <a:cs typeface="Montserrat"/>
              <a:sym typeface="Montserrat"/>
            </a:endParaRPr>
          </a:p>
          <a:p>
            <a:pPr indent="0" lvl="0" marL="0" rtl="0" algn="l">
              <a:lnSpc>
                <a:spcPct val="115000"/>
              </a:lnSpc>
              <a:spcBef>
                <a:spcPts val="0"/>
              </a:spcBef>
              <a:spcAft>
                <a:spcPts val="0"/>
              </a:spcAft>
              <a:buSzPts val="1800"/>
              <a:buNone/>
            </a:pPr>
            <a:r>
              <a:t/>
            </a:r>
            <a:endParaRPr b="1" sz="1900">
              <a:solidFill>
                <a:schemeClr val="lt1"/>
              </a:solidFill>
              <a:latin typeface="Montserrat"/>
              <a:ea typeface="Montserrat"/>
              <a:cs typeface="Montserrat"/>
              <a:sym typeface="Montserrat"/>
            </a:endParaRPr>
          </a:p>
          <a:p>
            <a:pPr indent="0" lvl="0" marL="914400" rtl="0" algn="l">
              <a:lnSpc>
                <a:spcPct val="115000"/>
              </a:lnSpc>
              <a:spcBef>
                <a:spcPts val="0"/>
              </a:spcBef>
              <a:spcAft>
                <a:spcPts val="0"/>
              </a:spcAft>
              <a:buSzPts val="1800"/>
              <a:buNone/>
            </a:pPr>
            <a:r>
              <a:t/>
            </a:r>
            <a:endParaRPr b="1" sz="1600">
              <a:solidFill>
                <a:schemeClr val="lt1"/>
              </a:solidFill>
              <a:latin typeface="Montserrat"/>
              <a:ea typeface="Montserrat"/>
              <a:cs typeface="Montserrat"/>
              <a:sym typeface="Montserrat"/>
            </a:endParaRPr>
          </a:p>
          <a:p>
            <a:pPr indent="0" lvl="0" marL="1371600" rtl="0" algn="l">
              <a:lnSpc>
                <a:spcPct val="115000"/>
              </a:lnSpc>
              <a:spcBef>
                <a:spcPts val="0"/>
              </a:spcBef>
              <a:spcAft>
                <a:spcPts val="0"/>
              </a:spcAft>
              <a:buSzPts val="1800"/>
              <a:buNone/>
            </a:pPr>
            <a:r>
              <a:t/>
            </a:r>
            <a:endParaRPr b="1" sz="1600">
              <a:solidFill>
                <a:schemeClr val="lt1"/>
              </a:solidFill>
              <a:latin typeface="Montserrat"/>
              <a:ea typeface="Montserrat"/>
              <a:cs typeface="Montserrat"/>
              <a:sym typeface="Montserrat"/>
            </a:endParaRPr>
          </a:p>
          <a:p>
            <a:pPr indent="0" lvl="0" marL="0" rtl="0" algn="l">
              <a:lnSpc>
                <a:spcPct val="115000"/>
              </a:lnSpc>
              <a:spcBef>
                <a:spcPts val="0"/>
              </a:spcBef>
              <a:spcAft>
                <a:spcPts val="0"/>
              </a:spcAft>
              <a:buSzPts val="1800"/>
              <a:buNone/>
            </a:pPr>
            <a:r>
              <a:t/>
            </a:r>
            <a:endParaRPr sz="1400">
              <a:solidFill>
                <a:schemeClr val="lt1"/>
              </a:solidFill>
              <a:latin typeface="Montserrat"/>
              <a:ea typeface="Montserrat"/>
              <a:cs typeface="Montserrat"/>
              <a:sym typeface="Montserrat"/>
            </a:endParaRPr>
          </a:p>
        </p:txBody>
      </p:sp>
      <p:pic>
        <p:nvPicPr>
          <p:cNvPr id="143" name="Google Shape;143;p13"/>
          <p:cNvPicPr preferRelativeResize="0"/>
          <p:nvPr/>
        </p:nvPicPr>
        <p:blipFill rotWithShape="1">
          <a:blip r:embed="rId3">
            <a:alphaModFix/>
          </a:blip>
          <a:srcRect b="0" l="0" r="0" t="0"/>
          <a:stretch/>
        </p:blipFill>
        <p:spPr>
          <a:xfrm>
            <a:off x="2252014" y="1727100"/>
            <a:ext cx="4332861" cy="34164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14"/>
          <p:cNvSpPr txBox="1"/>
          <p:nvPr>
            <p:ph type="title"/>
          </p:nvPr>
        </p:nvSpPr>
        <p:spPr>
          <a:xfrm>
            <a:off x="311700" y="46647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en-GB">
                <a:latin typeface="Montserrat"/>
                <a:ea typeface="Montserrat"/>
                <a:cs typeface="Montserrat"/>
                <a:sym typeface="Montserrat"/>
              </a:rPr>
              <a:t>Replacing strings by int values</a:t>
            </a:r>
            <a:r>
              <a:rPr lang="en-GB">
                <a:latin typeface="Montserrat"/>
                <a:ea typeface="Montserrat"/>
                <a:cs typeface="Montserrat"/>
                <a:sym typeface="Montserrat"/>
              </a:rPr>
              <a:t> </a:t>
            </a:r>
            <a:endParaRPr>
              <a:latin typeface="Montserrat"/>
              <a:ea typeface="Montserrat"/>
              <a:cs typeface="Montserrat"/>
              <a:sym typeface="Montserrat"/>
            </a:endParaRPr>
          </a:p>
        </p:txBody>
      </p:sp>
      <p:sp>
        <p:nvSpPr>
          <p:cNvPr id="149" name="Google Shape;149;p1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t/>
            </a:r>
            <a:endParaRPr/>
          </a:p>
        </p:txBody>
      </p:sp>
      <p:pic>
        <p:nvPicPr>
          <p:cNvPr id="150" name="Google Shape;150;p14"/>
          <p:cNvPicPr preferRelativeResize="0"/>
          <p:nvPr/>
        </p:nvPicPr>
        <p:blipFill rotWithShape="1">
          <a:blip r:embed="rId3">
            <a:alphaModFix/>
          </a:blip>
          <a:srcRect b="0" l="0" r="0" t="0"/>
          <a:stretch/>
        </p:blipFill>
        <p:spPr>
          <a:xfrm>
            <a:off x="1264450" y="1468050"/>
            <a:ext cx="5968600" cy="33432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15"/>
          <p:cNvSpPr txBox="1"/>
          <p:nvPr>
            <p:ph type="title"/>
          </p:nvPr>
        </p:nvSpPr>
        <p:spPr>
          <a:xfrm>
            <a:off x="129525"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en-GB">
                <a:latin typeface="Montserrat"/>
                <a:ea typeface="Montserrat"/>
                <a:cs typeface="Montserrat"/>
                <a:sym typeface="Montserrat"/>
              </a:rPr>
              <a:t>Different Models</a:t>
            </a:r>
            <a:endParaRPr b="1" sz="1950">
              <a:solidFill>
                <a:srgbClr val="0000FF"/>
              </a:solidFill>
              <a:highlight>
                <a:srgbClr val="FFFFFF"/>
              </a:highlight>
              <a:latin typeface="Montserrat"/>
              <a:ea typeface="Montserrat"/>
              <a:cs typeface="Montserrat"/>
              <a:sym typeface="Montserrat"/>
            </a:endParaRPr>
          </a:p>
          <a:p>
            <a:pPr indent="0" lvl="0" marL="0" rtl="0" algn="l">
              <a:lnSpc>
                <a:spcPct val="100000"/>
              </a:lnSpc>
              <a:spcBef>
                <a:spcPts val="0"/>
              </a:spcBef>
              <a:spcAft>
                <a:spcPts val="0"/>
              </a:spcAft>
              <a:buSzPts val="2800"/>
              <a:buNone/>
            </a:pPr>
            <a:r>
              <a:t/>
            </a:r>
            <a:endParaRPr b="1"/>
          </a:p>
        </p:txBody>
      </p:sp>
      <p:sp>
        <p:nvSpPr>
          <p:cNvPr id="156" name="Google Shape;156;p15"/>
          <p:cNvSpPr txBox="1"/>
          <p:nvPr>
            <p:ph idx="1" type="body"/>
          </p:nvPr>
        </p:nvSpPr>
        <p:spPr>
          <a:xfrm>
            <a:off x="203600" y="1017725"/>
            <a:ext cx="8579100" cy="4050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b="1" lang="en-GB">
                <a:solidFill>
                  <a:schemeClr val="lt1"/>
                </a:solidFill>
                <a:latin typeface="Montserrat"/>
                <a:ea typeface="Montserrat"/>
                <a:cs typeface="Montserrat"/>
                <a:sym typeface="Montserrat"/>
              </a:rPr>
              <a:t>1.)Popularity Based Recommendation</a:t>
            </a:r>
            <a:endParaRPr sz="1400">
              <a:solidFill>
                <a:schemeClr val="lt1"/>
              </a:solidFill>
              <a:latin typeface="Montserrat"/>
              <a:ea typeface="Montserrat"/>
              <a:cs typeface="Montserrat"/>
              <a:sym typeface="Montserrat"/>
            </a:endParaRPr>
          </a:p>
          <a:p>
            <a:pPr indent="0" lvl="0" marL="0" rtl="0" algn="l">
              <a:lnSpc>
                <a:spcPct val="115000"/>
              </a:lnSpc>
              <a:spcBef>
                <a:spcPts val="0"/>
              </a:spcBef>
              <a:spcAft>
                <a:spcPts val="0"/>
              </a:spcAft>
              <a:buSzPts val="1800"/>
              <a:buNone/>
            </a:pPr>
            <a:r>
              <a:t/>
            </a:r>
            <a:endParaRPr sz="1400">
              <a:solidFill>
                <a:schemeClr val="lt1"/>
              </a:solidFill>
              <a:latin typeface="Montserrat"/>
              <a:ea typeface="Montserrat"/>
              <a:cs typeface="Montserrat"/>
              <a:sym typeface="Montserrat"/>
            </a:endParaRPr>
          </a:p>
          <a:p>
            <a:pPr indent="0" lvl="0" marL="0" rtl="0" algn="l">
              <a:lnSpc>
                <a:spcPct val="115000"/>
              </a:lnSpc>
              <a:spcBef>
                <a:spcPts val="0"/>
              </a:spcBef>
              <a:spcAft>
                <a:spcPts val="0"/>
              </a:spcAft>
              <a:buSzPts val="1800"/>
              <a:buNone/>
            </a:pPr>
            <a:r>
              <a:rPr lang="en-GB" sz="1400">
                <a:solidFill>
                  <a:schemeClr val="lt1"/>
                </a:solidFill>
                <a:latin typeface="Montserrat"/>
                <a:ea typeface="Montserrat"/>
                <a:cs typeface="Montserrat"/>
                <a:sym typeface="Montserrat"/>
              </a:rPr>
              <a:t>Book weighted average formula:</a:t>
            </a:r>
            <a:endParaRPr sz="1400">
              <a:solidFill>
                <a:schemeClr val="lt1"/>
              </a:solidFill>
              <a:latin typeface="Montserrat"/>
              <a:ea typeface="Montserrat"/>
              <a:cs typeface="Montserrat"/>
              <a:sym typeface="Montserrat"/>
            </a:endParaRPr>
          </a:p>
          <a:p>
            <a:pPr indent="0" lvl="0" marL="0" rtl="0" algn="l">
              <a:lnSpc>
                <a:spcPct val="115000"/>
              </a:lnSpc>
              <a:spcBef>
                <a:spcPts val="0"/>
              </a:spcBef>
              <a:spcAft>
                <a:spcPts val="0"/>
              </a:spcAft>
              <a:buSzPts val="1800"/>
              <a:buNone/>
            </a:pPr>
            <a:r>
              <a:t/>
            </a:r>
            <a:endParaRPr sz="1400">
              <a:solidFill>
                <a:schemeClr val="lt1"/>
              </a:solidFill>
              <a:latin typeface="Montserrat"/>
              <a:ea typeface="Montserrat"/>
              <a:cs typeface="Montserrat"/>
              <a:sym typeface="Montserrat"/>
            </a:endParaRPr>
          </a:p>
          <a:p>
            <a:pPr indent="0" lvl="0" marL="0" rtl="0" algn="ctr">
              <a:lnSpc>
                <a:spcPct val="115000"/>
              </a:lnSpc>
              <a:spcBef>
                <a:spcPts val="0"/>
              </a:spcBef>
              <a:spcAft>
                <a:spcPts val="0"/>
              </a:spcAft>
              <a:buSzPts val="1800"/>
              <a:buNone/>
            </a:pPr>
            <a:r>
              <a:rPr b="1" lang="en-GB" sz="1400">
                <a:solidFill>
                  <a:schemeClr val="lt1"/>
                </a:solidFill>
                <a:latin typeface="Montserrat"/>
                <a:ea typeface="Montserrat"/>
                <a:cs typeface="Montserrat"/>
                <a:sym typeface="Montserrat"/>
              </a:rPr>
              <a:t>Weighted Rating(WR)=[vR/(v+m)]+[mC/(v+m)]</a:t>
            </a:r>
            <a:endParaRPr b="1" sz="1400">
              <a:solidFill>
                <a:schemeClr val="lt1"/>
              </a:solidFill>
              <a:latin typeface="Montserrat"/>
              <a:ea typeface="Montserrat"/>
              <a:cs typeface="Montserrat"/>
              <a:sym typeface="Montserrat"/>
            </a:endParaRPr>
          </a:p>
          <a:p>
            <a:pPr indent="0" lvl="0" marL="0" rtl="0" algn="ctr">
              <a:lnSpc>
                <a:spcPct val="115000"/>
              </a:lnSpc>
              <a:spcBef>
                <a:spcPts val="0"/>
              </a:spcBef>
              <a:spcAft>
                <a:spcPts val="0"/>
              </a:spcAft>
              <a:buSzPts val="1800"/>
              <a:buNone/>
            </a:pPr>
            <a:r>
              <a:t/>
            </a:r>
            <a:endParaRPr b="1" sz="1400">
              <a:solidFill>
                <a:schemeClr val="lt1"/>
              </a:solidFill>
              <a:latin typeface="Montserrat"/>
              <a:ea typeface="Montserrat"/>
              <a:cs typeface="Montserrat"/>
              <a:sym typeface="Montserrat"/>
            </a:endParaRPr>
          </a:p>
          <a:p>
            <a:pPr indent="0" lvl="0" marL="0" rtl="0" algn="l">
              <a:lnSpc>
                <a:spcPct val="115000"/>
              </a:lnSpc>
              <a:spcBef>
                <a:spcPts val="0"/>
              </a:spcBef>
              <a:spcAft>
                <a:spcPts val="0"/>
              </a:spcAft>
              <a:buSzPts val="1800"/>
              <a:buNone/>
            </a:pPr>
            <a:r>
              <a:rPr lang="en-GB" sz="1400">
                <a:solidFill>
                  <a:schemeClr val="lt1"/>
                </a:solidFill>
                <a:latin typeface="Montserrat"/>
                <a:ea typeface="Montserrat"/>
                <a:cs typeface="Montserrat"/>
                <a:sym typeface="Montserrat"/>
              </a:rPr>
              <a:t>Where,</a:t>
            </a:r>
            <a:endParaRPr sz="1400">
              <a:solidFill>
                <a:schemeClr val="lt1"/>
              </a:solidFill>
              <a:latin typeface="Montserrat"/>
              <a:ea typeface="Montserrat"/>
              <a:cs typeface="Montserrat"/>
              <a:sym typeface="Montserrat"/>
            </a:endParaRPr>
          </a:p>
          <a:p>
            <a:pPr indent="0" lvl="0" marL="0" rtl="0" algn="l">
              <a:lnSpc>
                <a:spcPct val="115000"/>
              </a:lnSpc>
              <a:spcBef>
                <a:spcPts val="0"/>
              </a:spcBef>
              <a:spcAft>
                <a:spcPts val="0"/>
              </a:spcAft>
              <a:buSzPts val="1800"/>
              <a:buNone/>
            </a:pPr>
            <a:r>
              <a:t/>
            </a:r>
            <a:endParaRPr sz="1400">
              <a:solidFill>
                <a:schemeClr val="lt1"/>
              </a:solidFill>
              <a:latin typeface="Montserrat"/>
              <a:ea typeface="Montserrat"/>
              <a:cs typeface="Montserrat"/>
              <a:sym typeface="Montserrat"/>
            </a:endParaRPr>
          </a:p>
          <a:p>
            <a:pPr indent="0" lvl="0" marL="0" rtl="0" algn="l">
              <a:lnSpc>
                <a:spcPct val="115000"/>
              </a:lnSpc>
              <a:spcBef>
                <a:spcPts val="0"/>
              </a:spcBef>
              <a:spcAft>
                <a:spcPts val="0"/>
              </a:spcAft>
              <a:buSzPts val="1800"/>
              <a:buNone/>
            </a:pPr>
            <a:r>
              <a:rPr lang="en-GB" sz="1400">
                <a:solidFill>
                  <a:schemeClr val="lt1"/>
                </a:solidFill>
                <a:latin typeface="Montserrat"/>
                <a:ea typeface="Montserrat"/>
                <a:cs typeface="Montserrat"/>
                <a:sym typeface="Montserrat"/>
              </a:rPr>
              <a:t>v is the number of votes for the books;</a:t>
            </a:r>
            <a:endParaRPr sz="1400">
              <a:solidFill>
                <a:schemeClr val="lt1"/>
              </a:solidFill>
              <a:latin typeface="Montserrat"/>
              <a:ea typeface="Montserrat"/>
              <a:cs typeface="Montserrat"/>
              <a:sym typeface="Montserrat"/>
            </a:endParaRPr>
          </a:p>
          <a:p>
            <a:pPr indent="0" lvl="0" marL="0" rtl="0" algn="l">
              <a:lnSpc>
                <a:spcPct val="115000"/>
              </a:lnSpc>
              <a:spcBef>
                <a:spcPts val="0"/>
              </a:spcBef>
              <a:spcAft>
                <a:spcPts val="0"/>
              </a:spcAft>
              <a:buSzPts val="1800"/>
              <a:buNone/>
            </a:pPr>
            <a:r>
              <a:rPr lang="en-GB" sz="1400">
                <a:solidFill>
                  <a:schemeClr val="lt1"/>
                </a:solidFill>
                <a:latin typeface="Montserrat"/>
                <a:ea typeface="Montserrat"/>
                <a:cs typeface="Montserrat"/>
                <a:sym typeface="Montserrat"/>
              </a:rPr>
              <a:t>m is the minimum votes required to be listed in the chart;</a:t>
            </a:r>
            <a:endParaRPr sz="1400">
              <a:solidFill>
                <a:schemeClr val="lt1"/>
              </a:solidFill>
              <a:latin typeface="Montserrat"/>
              <a:ea typeface="Montserrat"/>
              <a:cs typeface="Montserrat"/>
              <a:sym typeface="Montserrat"/>
            </a:endParaRPr>
          </a:p>
          <a:p>
            <a:pPr indent="0" lvl="0" marL="0" rtl="0" algn="l">
              <a:lnSpc>
                <a:spcPct val="115000"/>
              </a:lnSpc>
              <a:spcBef>
                <a:spcPts val="0"/>
              </a:spcBef>
              <a:spcAft>
                <a:spcPts val="0"/>
              </a:spcAft>
              <a:buSzPts val="1800"/>
              <a:buNone/>
            </a:pPr>
            <a:r>
              <a:rPr lang="en-GB" sz="1400">
                <a:solidFill>
                  <a:schemeClr val="lt1"/>
                </a:solidFill>
                <a:latin typeface="Montserrat"/>
                <a:ea typeface="Montserrat"/>
                <a:cs typeface="Montserrat"/>
                <a:sym typeface="Montserrat"/>
              </a:rPr>
              <a:t>R is the average rating of the book; and</a:t>
            </a:r>
            <a:endParaRPr sz="1400">
              <a:solidFill>
                <a:schemeClr val="lt1"/>
              </a:solidFill>
              <a:latin typeface="Montserrat"/>
              <a:ea typeface="Montserrat"/>
              <a:cs typeface="Montserrat"/>
              <a:sym typeface="Montserrat"/>
            </a:endParaRPr>
          </a:p>
          <a:p>
            <a:pPr indent="0" lvl="0" marL="0" rtl="0" algn="l">
              <a:lnSpc>
                <a:spcPct val="115000"/>
              </a:lnSpc>
              <a:spcBef>
                <a:spcPts val="0"/>
              </a:spcBef>
              <a:spcAft>
                <a:spcPts val="0"/>
              </a:spcAft>
              <a:buSzPts val="1800"/>
              <a:buNone/>
            </a:pPr>
            <a:r>
              <a:rPr lang="en-GB" sz="1400">
                <a:solidFill>
                  <a:schemeClr val="lt1"/>
                </a:solidFill>
                <a:latin typeface="Montserrat"/>
                <a:ea typeface="Montserrat"/>
                <a:cs typeface="Montserrat"/>
                <a:sym typeface="Montserrat"/>
              </a:rPr>
              <a:t>C is the mean vote across the whole report.</a:t>
            </a:r>
            <a:endParaRPr>
              <a:solidFill>
                <a:schemeClr val="lt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1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en-GB">
                <a:latin typeface="Montserrat"/>
                <a:ea typeface="Montserrat"/>
                <a:cs typeface="Montserrat"/>
                <a:sym typeface="Montserrat"/>
              </a:rPr>
              <a:t>Different Models</a:t>
            </a:r>
            <a:endParaRPr b="1"/>
          </a:p>
        </p:txBody>
      </p:sp>
      <p:sp>
        <p:nvSpPr>
          <p:cNvPr id="162" name="Google Shape;162;p16"/>
          <p:cNvSpPr txBox="1"/>
          <p:nvPr>
            <p:ph idx="1" type="body"/>
          </p:nvPr>
        </p:nvSpPr>
        <p:spPr>
          <a:xfrm>
            <a:off x="311700" y="1060850"/>
            <a:ext cx="8520600" cy="3975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t/>
            </a:r>
            <a:endParaRPr b="1">
              <a:solidFill>
                <a:schemeClr val="lt1"/>
              </a:solidFill>
              <a:latin typeface="Montserrat"/>
              <a:ea typeface="Montserrat"/>
              <a:cs typeface="Montserrat"/>
              <a:sym typeface="Montserrat"/>
            </a:endParaRPr>
          </a:p>
          <a:p>
            <a:pPr indent="0" lvl="0" marL="457200" rtl="0" algn="l">
              <a:lnSpc>
                <a:spcPct val="115000"/>
              </a:lnSpc>
              <a:spcBef>
                <a:spcPts val="0"/>
              </a:spcBef>
              <a:spcAft>
                <a:spcPts val="0"/>
              </a:spcAft>
              <a:buSzPts val="1800"/>
              <a:buNone/>
            </a:pPr>
            <a:r>
              <a:t/>
            </a:r>
            <a:endParaRPr>
              <a:solidFill>
                <a:schemeClr val="lt1"/>
              </a:solidFill>
            </a:endParaRPr>
          </a:p>
        </p:txBody>
      </p:sp>
      <p:pic>
        <p:nvPicPr>
          <p:cNvPr id="163" name="Google Shape;163;p16"/>
          <p:cNvPicPr preferRelativeResize="0"/>
          <p:nvPr/>
        </p:nvPicPr>
        <p:blipFill rotWithShape="1">
          <a:blip r:embed="rId3">
            <a:alphaModFix/>
          </a:blip>
          <a:srcRect b="0" l="0" r="0" t="0"/>
          <a:stretch/>
        </p:blipFill>
        <p:spPr>
          <a:xfrm>
            <a:off x="311700" y="1001200"/>
            <a:ext cx="7460826" cy="40949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17"/>
          <p:cNvSpPr txBox="1"/>
          <p:nvPr>
            <p:ph type="title"/>
          </p:nvPr>
        </p:nvSpPr>
        <p:spPr>
          <a:xfrm>
            <a:off x="311700" y="1659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en-GB">
                <a:latin typeface="Montserrat"/>
                <a:ea typeface="Montserrat"/>
                <a:cs typeface="Montserrat"/>
                <a:sym typeface="Montserrat"/>
              </a:rPr>
              <a:t>Different Models</a:t>
            </a:r>
            <a:endParaRPr b="1">
              <a:latin typeface="Montserrat"/>
              <a:ea typeface="Montserrat"/>
              <a:cs typeface="Montserrat"/>
              <a:sym typeface="Montserrat"/>
            </a:endParaRPr>
          </a:p>
        </p:txBody>
      </p:sp>
      <p:sp>
        <p:nvSpPr>
          <p:cNvPr id="169" name="Google Shape;169;p17"/>
          <p:cNvSpPr txBox="1"/>
          <p:nvPr>
            <p:ph idx="1" type="body"/>
          </p:nvPr>
        </p:nvSpPr>
        <p:spPr>
          <a:xfrm>
            <a:off x="311700" y="73862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b="1" lang="en-GB">
                <a:solidFill>
                  <a:schemeClr val="lt1"/>
                </a:solidFill>
                <a:latin typeface="Montserrat"/>
                <a:ea typeface="Montserrat"/>
                <a:cs typeface="Montserrat"/>
                <a:sym typeface="Montserrat"/>
              </a:rPr>
              <a:t>2.)Model based collaborative filtering</a:t>
            </a:r>
            <a:endParaRPr b="1">
              <a:solidFill>
                <a:schemeClr val="lt1"/>
              </a:solidFill>
              <a:latin typeface="Montserrat"/>
              <a:ea typeface="Montserrat"/>
              <a:cs typeface="Montserrat"/>
              <a:sym typeface="Montserrat"/>
            </a:endParaRPr>
          </a:p>
          <a:p>
            <a:pPr indent="0" lvl="0" marL="0" rtl="0" algn="l">
              <a:lnSpc>
                <a:spcPct val="115000"/>
              </a:lnSpc>
              <a:spcBef>
                <a:spcPts val="0"/>
              </a:spcBef>
              <a:spcAft>
                <a:spcPts val="0"/>
              </a:spcAft>
              <a:buSzPts val="1800"/>
              <a:buNone/>
            </a:pPr>
            <a:r>
              <a:t/>
            </a:r>
            <a:endParaRPr b="1">
              <a:solidFill>
                <a:schemeClr val="lt1"/>
              </a:solidFill>
              <a:latin typeface="Montserrat"/>
              <a:ea typeface="Montserrat"/>
              <a:cs typeface="Montserrat"/>
              <a:sym typeface="Montserrat"/>
            </a:endParaRPr>
          </a:p>
          <a:p>
            <a:pPr indent="0" lvl="0" marL="0" rtl="0" algn="l">
              <a:lnSpc>
                <a:spcPct val="115000"/>
              </a:lnSpc>
              <a:spcBef>
                <a:spcPts val="0"/>
              </a:spcBef>
              <a:spcAft>
                <a:spcPts val="0"/>
              </a:spcAft>
              <a:buSzPts val="1800"/>
              <a:buNone/>
            </a:pPr>
            <a:r>
              <a:t/>
            </a:r>
            <a:endParaRPr sz="1400">
              <a:solidFill>
                <a:schemeClr val="lt1"/>
              </a:solidFill>
              <a:latin typeface="Montserrat"/>
              <a:ea typeface="Montserrat"/>
              <a:cs typeface="Montserrat"/>
              <a:sym typeface="Montserrat"/>
            </a:endParaRPr>
          </a:p>
          <a:p>
            <a:pPr indent="0" lvl="0" marL="0" rtl="0" algn="l">
              <a:lnSpc>
                <a:spcPct val="115000"/>
              </a:lnSpc>
              <a:spcBef>
                <a:spcPts val="0"/>
              </a:spcBef>
              <a:spcAft>
                <a:spcPts val="0"/>
              </a:spcAft>
              <a:buSzPts val="1800"/>
              <a:buNone/>
            </a:pPr>
            <a:r>
              <a:t/>
            </a:r>
            <a:endParaRPr sz="1400">
              <a:solidFill>
                <a:schemeClr val="lt1"/>
              </a:solidFill>
              <a:latin typeface="Montserrat"/>
              <a:ea typeface="Montserrat"/>
              <a:cs typeface="Montserrat"/>
              <a:sym typeface="Montserrat"/>
            </a:endParaRPr>
          </a:p>
          <a:p>
            <a:pPr indent="0" lvl="0" marL="0" rtl="0" algn="l">
              <a:lnSpc>
                <a:spcPct val="115000"/>
              </a:lnSpc>
              <a:spcBef>
                <a:spcPts val="0"/>
              </a:spcBef>
              <a:spcAft>
                <a:spcPts val="0"/>
              </a:spcAft>
              <a:buSzPts val="1800"/>
              <a:buNone/>
            </a:pPr>
            <a:r>
              <a:t/>
            </a:r>
            <a:endParaRPr sz="1400">
              <a:solidFill>
                <a:schemeClr val="lt1"/>
              </a:solidFill>
              <a:latin typeface="Montserrat"/>
              <a:ea typeface="Montserrat"/>
              <a:cs typeface="Montserrat"/>
              <a:sym typeface="Montserrat"/>
            </a:endParaRPr>
          </a:p>
          <a:p>
            <a:pPr indent="0" lvl="0" marL="0" rtl="0" algn="l">
              <a:lnSpc>
                <a:spcPct val="115000"/>
              </a:lnSpc>
              <a:spcBef>
                <a:spcPts val="0"/>
              </a:spcBef>
              <a:spcAft>
                <a:spcPts val="0"/>
              </a:spcAft>
              <a:buSzPts val="1800"/>
              <a:buNone/>
            </a:pPr>
            <a:r>
              <a:t/>
            </a:r>
            <a:endParaRPr b="1">
              <a:solidFill>
                <a:schemeClr val="lt1"/>
              </a:solidFill>
              <a:latin typeface="Montserrat"/>
              <a:ea typeface="Montserrat"/>
              <a:cs typeface="Montserrat"/>
              <a:sym typeface="Montserrat"/>
            </a:endParaRPr>
          </a:p>
          <a:p>
            <a:pPr indent="0" lvl="0" marL="0" rtl="0" algn="l">
              <a:lnSpc>
                <a:spcPct val="115000"/>
              </a:lnSpc>
              <a:spcBef>
                <a:spcPts val="0"/>
              </a:spcBef>
              <a:spcAft>
                <a:spcPts val="0"/>
              </a:spcAft>
              <a:buSzPts val="1800"/>
              <a:buNone/>
            </a:pPr>
            <a:r>
              <a:t/>
            </a:r>
            <a:endParaRPr b="1">
              <a:solidFill>
                <a:schemeClr val="lt1"/>
              </a:solidFill>
              <a:latin typeface="Montserrat"/>
              <a:ea typeface="Montserrat"/>
              <a:cs typeface="Montserrat"/>
              <a:sym typeface="Montserrat"/>
            </a:endParaRPr>
          </a:p>
          <a:p>
            <a:pPr indent="0" lvl="0" marL="0" rtl="0" algn="l">
              <a:lnSpc>
                <a:spcPct val="115000"/>
              </a:lnSpc>
              <a:spcBef>
                <a:spcPts val="0"/>
              </a:spcBef>
              <a:spcAft>
                <a:spcPts val="0"/>
              </a:spcAft>
              <a:buSzPts val="1800"/>
              <a:buNone/>
            </a:pPr>
            <a:r>
              <a:t/>
            </a:r>
            <a:endParaRPr b="1">
              <a:solidFill>
                <a:schemeClr val="lt1"/>
              </a:solidFill>
              <a:latin typeface="Montserrat"/>
              <a:ea typeface="Montserrat"/>
              <a:cs typeface="Montserrat"/>
              <a:sym typeface="Montserrat"/>
            </a:endParaRPr>
          </a:p>
          <a:p>
            <a:pPr indent="0" lvl="0" marL="0" rtl="0" algn="l">
              <a:lnSpc>
                <a:spcPct val="115000"/>
              </a:lnSpc>
              <a:spcBef>
                <a:spcPts val="0"/>
              </a:spcBef>
              <a:spcAft>
                <a:spcPts val="0"/>
              </a:spcAft>
              <a:buSzPts val="1800"/>
              <a:buNone/>
            </a:pPr>
            <a:r>
              <a:t/>
            </a:r>
            <a:endParaRPr b="1">
              <a:solidFill>
                <a:schemeClr val="lt1"/>
              </a:solidFill>
              <a:latin typeface="Montserrat"/>
              <a:ea typeface="Montserrat"/>
              <a:cs typeface="Montserrat"/>
              <a:sym typeface="Montserrat"/>
            </a:endParaRPr>
          </a:p>
        </p:txBody>
      </p:sp>
      <p:pic>
        <p:nvPicPr>
          <p:cNvPr id="170" name="Google Shape;170;p17"/>
          <p:cNvPicPr preferRelativeResize="0"/>
          <p:nvPr/>
        </p:nvPicPr>
        <p:blipFill rotWithShape="1">
          <a:blip r:embed="rId3">
            <a:alphaModFix/>
          </a:blip>
          <a:srcRect b="0" l="0" r="0" t="0"/>
          <a:stretch/>
        </p:blipFill>
        <p:spPr>
          <a:xfrm>
            <a:off x="721375" y="2675050"/>
            <a:ext cx="2840825" cy="1772850"/>
          </a:xfrm>
          <a:prstGeom prst="rect">
            <a:avLst/>
          </a:prstGeom>
          <a:noFill/>
          <a:ln>
            <a:noFill/>
          </a:ln>
        </p:spPr>
      </p:pic>
      <p:pic>
        <p:nvPicPr>
          <p:cNvPr id="171" name="Google Shape;171;p17"/>
          <p:cNvPicPr preferRelativeResize="0"/>
          <p:nvPr/>
        </p:nvPicPr>
        <p:blipFill rotWithShape="1">
          <a:blip r:embed="rId4">
            <a:alphaModFix/>
          </a:blip>
          <a:srcRect b="0" l="0" r="0" t="0"/>
          <a:stretch/>
        </p:blipFill>
        <p:spPr>
          <a:xfrm>
            <a:off x="5211150" y="2675050"/>
            <a:ext cx="3023650" cy="1994325"/>
          </a:xfrm>
          <a:prstGeom prst="rect">
            <a:avLst/>
          </a:prstGeom>
          <a:noFill/>
          <a:ln>
            <a:noFill/>
          </a:ln>
        </p:spPr>
      </p:pic>
      <p:sp>
        <p:nvSpPr>
          <p:cNvPr id="172" name="Google Shape;172;p17"/>
          <p:cNvSpPr txBox="1"/>
          <p:nvPr/>
        </p:nvSpPr>
        <p:spPr>
          <a:xfrm>
            <a:off x="1494200" y="1997050"/>
            <a:ext cx="10200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1" i="0" lang="en-GB" sz="1800" u="none" cap="none" strike="noStrike">
                <a:solidFill>
                  <a:schemeClr val="lt1"/>
                </a:solidFill>
                <a:latin typeface="Montserrat"/>
                <a:ea typeface="Montserrat"/>
                <a:cs typeface="Montserrat"/>
                <a:sym typeface="Montserrat"/>
              </a:rPr>
              <a:t>SVD</a:t>
            </a:r>
            <a:endParaRPr b="1" i="0" sz="1800" u="none" cap="none" strike="noStrike">
              <a:solidFill>
                <a:schemeClr val="lt1"/>
              </a:solidFill>
              <a:latin typeface="Montserrat"/>
              <a:ea typeface="Montserrat"/>
              <a:cs typeface="Montserrat"/>
              <a:sym typeface="Montserrat"/>
            </a:endParaRPr>
          </a:p>
        </p:txBody>
      </p:sp>
      <p:sp>
        <p:nvSpPr>
          <p:cNvPr id="173" name="Google Shape;173;p17"/>
          <p:cNvSpPr txBox="1"/>
          <p:nvPr/>
        </p:nvSpPr>
        <p:spPr>
          <a:xfrm>
            <a:off x="6249775" y="2068900"/>
            <a:ext cx="10344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1" i="0" lang="en-GB" sz="1800" u="none" cap="none" strike="noStrike">
                <a:solidFill>
                  <a:schemeClr val="lt1"/>
                </a:solidFill>
                <a:latin typeface="Montserrat"/>
                <a:ea typeface="Montserrat"/>
                <a:cs typeface="Montserrat"/>
                <a:sym typeface="Montserrat"/>
              </a:rPr>
              <a:t>NMF</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1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en-GB">
                <a:latin typeface="Montserrat"/>
                <a:ea typeface="Montserrat"/>
                <a:cs typeface="Montserrat"/>
                <a:sym typeface="Montserrat"/>
              </a:rPr>
              <a:t>Different Models</a:t>
            </a:r>
            <a:endParaRPr b="1">
              <a:latin typeface="Montserrat"/>
              <a:ea typeface="Montserrat"/>
              <a:cs typeface="Montserrat"/>
              <a:sym typeface="Montserrat"/>
            </a:endParaRPr>
          </a:p>
        </p:txBody>
      </p:sp>
      <p:sp>
        <p:nvSpPr>
          <p:cNvPr id="179" name="Google Shape;179;p18"/>
          <p:cNvSpPr txBox="1"/>
          <p:nvPr>
            <p:ph idx="1" type="body"/>
          </p:nvPr>
        </p:nvSpPr>
        <p:spPr>
          <a:xfrm>
            <a:off x="311700" y="1017725"/>
            <a:ext cx="8520600" cy="3551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b="1" lang="en-GB">
                <a:solidFill>
                  <a:schemeClr val="lt1"/>
                </a:solidFill>
              </a:rPr>
              <a:t>SVD Model Results</a:t>
            </a:r>
            <a:endParaRPr b="1">
              <a:solidFill>
                <a:schemeClr val="lt1"/>
              </a:solidFill>
            </a:endParaRPr>
          </a:p>
        </p:txBody>
      </p:sp>
      <p:pic>
        <p:nvPicPr>
          <p:cNvPr id="180" name="Google Shape;180;p18"/>
          <p:cNvPicPr preferRelativeResize="0"/>
          <p:nvPr/>
        </p:nvPicPr>
        <p:blipFill rotWithShape="1">
          <a:blip r:embed="rId3">
            <a:alphaModFix/>
          </a:blip>
          <a:srcRect b="0" l="0" r="0" t="0"/>
          <a:stretch/>
        </p:blipFill>
        <p:spPr>
          <a:xfrm>
            <a:off x="239325" y="1933025"/>
            <a:ext cx="8592975" cy="25288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1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en-GB">
                <a:latin typeface="Montserrat"/>
                <a:ea typeface="Montserrat"/>
                <a:cs typeface="Montserrat"/>
                <a:sym typeface="Montserrat"/>
              </a:rPr>
              <a:t>Different Models</a:t>
            </a:r>
            <a:endParaRPr b="1">
              <a:latin typeface="Montserrat"/>
              <a:ea typeface="Montserrat"/>
              <a:cs typeface="Montserrat"/>
              <a:sym typeface="Montserrat"/>
            </a:endParaRPr>
          </a:p>
        </p:txBody>
      </p:sp>
      <p:sp>
        <p:nvSpPr>
          <p:cNvPr id="186" name="Google Shape;186;p19"/>
          <p:cNvSpPr txBox="1"/>
          <p:nvPr>
            <p:ph idx="1" type="body"/>
          </p:nvPr>
        </p:nvSpPr>
        <p:spPr>
          <a:xfrm>
            <a:off x="311700" y="1152475"/>
            <a:ext cx="8520600" cy="3540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b="1" lang="en-GB">
                <a:solidFill>
                  <a:schemeClr val="lt1"/>
                </a:solidFill>
              </a:rPr>
              <a:t>SVD Model Results</a:t>
            </a:r>
            <a:endParaRPr/>
          </a:p>
        </p:txBody>
      </p:sp>
      <p:pic>
        <p:nvPicPr>
          <p:cNvPr id="187" name="Google Shape;187;p19"/>
          <p:cNvPicPr preferRelativeResize="0"/>
          <p:nvPr/>
        </p:nvPicPr>
        <p:blipFill rotWithShape="1">
          <a:blip r:embed="rId3">
            <a:alphaModFix/>
          </a:blip>
          <a:srcRect b="0" l="0" r="0" t="0"/>
          <a:stretch/>
        </p:blipFill>
        <p:spPr>
          <a:xfrm>
            <a:off x="138050" y="1997050"/>
            <a:ext cx="8926249" cy="29453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2"/>
          <p:cNvSpPr txBox="1"/>
          <p:nvPr>
            <p:ph type="title"/>
          </p:nvPr>
        </p:nvSpPr>
        <p:spPr>
          <a:xfrm>
            <a:off x="311700" y="40515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en-GB">
                <a:latin typeface="Montserrat"/>
                <a:ea typeface="Montserrat"/>
                <a:cs typeface="Montserrat"/>
                <a:sym typeface="Montserrat"/>
              </a:rPr>
              <a:t>Content</a:t>
            </a:r>
            <a:endParaRPr b="1">
              <a:latin typeface="Montserrat"/>
              <a:ea typeface="Montserrat"/>
              <a:cs typeface="Montserrat"/>
              <a:sym typeface="Montserrat"/>
            </a:endParaRPr>
          </a:p>
        </p:txBody>
      </p:sp>
      <p:sp>
        <p:nvSpPr>
          <p:cNvPr id="61" name="Google Shape;61;p2"/>
          <p:cNvSpPr txBox="1"/>
          <p:nvPr>
            <p:ph idx="1" type="body"/>
          </p:nvPr>
        </p:nvSpPr>
        <p:spPr>
          <a:xfrm>
            <a:off x="177425" y="1114425"/>
            <a:ext cx="8520600" cy="3621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t/>
            </a:r>
            <a:endParaRPr b="1" sz="1400">
              <a:solidFill>
                <a:schemeClr val="lt1"/>
              </a:solidFill>
              <a:latin typeface="Montserrat"/>
              <a:ea typeface="Montserrat"/>
              <a:cs typeface="Montserrat"/>
              <a:sym typeface="Montserrat"/>
            </a:endParaRPr>
          </a:p>
          <a:p>
            <a:pPr indent="0" lvl="0" marL="0" rtl="0" algn="l">
              <a:lnSpc>
                <a:spcPct val="115000"/>
              </a:lnSpc>
              <a:spcBef>
                <a:spcPts val="0"/>
              </a:spcBef>
              <a:spcAft>
                <a:spcPts val="0"/>
              </a:spcAft>
              <a:buSzPts val="1800"/>
              <a:buNone/>
            </a:pPr>
            <a:r>
              <a:t/>
            </a:r>
            <a:endParaRPr b="1" sz="1400">
              <a:solidFill>
                <a:schemeClr val="lt1"/>
              </a:solidFill>
              <a:latin typeface="Montserrat"/>
              <a:ea typeface="Montserrat"/>
              <a:cs typeface="Montserrat"/>
              <a:sym typeface="Montserrat"/>
            </a:endParaRPr>
          </a:p>
          <a:p>
            <a:pPr indent="-317500" lvl="0" marL="457200" rtl="0" algn="l">
              <a:lnSpc>
                <a:spcPct val="115000"/>
              </a:lnSpc>
              <a:spcBef>
                <a:spcPts val="0"/>
              </a:spcBef>
              <a:spcAft>
                <a:spcPts val="0"/>
              </a:spcAft>
              <a:buClr>
                <a:schemeClr val="lt1"/>
              </a:buClr>
              <a:buSzPts val="1400"/>
              <a:buFont typeface="Montserrat"/>
              <a:buChar char="●"/>
            </a:pPr>
            <a:r>
              <a:rPr b="1" lang="en-GB" sz="1400">
                <a:solidFill>
                  <a:schemeClr val="lt1"/>
                </a:solidFill>
                <a:latin typeface="Montserrat"/>
                <a:ea typeface="Montserrat"/>
                <a:cs typeface="Montserrat"/>
                <a:sym typeface="Montserrat"/>
              </a:rPr>
              <a:t>Problem statement</a:t>
            </a:r>
            <a:endParaRPr b="1" sz="1400">
              <a:solidFill>
                <a:schemeClr val="lt1"/>
              </a:solidFill>
              <a:latin typeface="Montserrat"/>
              <a:ea typeface="Montserrat"/>
              <a:cs typeface="Montserrat"/>
              <a:sym typeface="Montserrat"/>
            </a:endParaRPr>
          </a:p>
          <a:p>
            <a:pPr indent="-317500" lvl="0" marL="457200" rtl="0" algn="l">
              <a:lnSpc>
                <a:spcPct val="115000"/>
              </a:lnSpc>
              <a:spcBef>
                <a:spcPts val="0"/>
              </a:spcBef>
              <a:spcAft>
                <a:spcPts val="0"/>
              </a:spcAft>
              <a:buClr>
                <a:schemeClr val="lt1"/>
              </a:buClr>
              <a:buSzPts val="1400"/>
              <a:buFont typeface="Montserrat"/>
              <a:buChar char="●"/>
            </a:pPr>
            <a:r>
              <a:rPr b="1" lang="en-GB" sz="1400">
                <a:solidFill>
                  <a:schemeClr val="lt1"/>
                </a:solidFill>
                <a:latin typeface="Montserrat"/>
                <a:ea typeface="Montserrat"/>
                <a:cs typeface="Montserrat"/>
                <a:sym typeface="Montserrat"/>
              </a:rPr>
              <a:t>Data Summary</a:t>
            </a:r>
            <a:endParaRPr b="1" sz="1400">
              <a:solidFill>
                <a:schemeClr val="lt1"/>
              </a:solidFill>
              <a:latin typeface="Montserrat"/>
              <a:ea typeface="Montserrat"/>
              <a:cs typeface="Montserrat"/>
              <a:sym typeface="Montserrat"/>
            </a:endParaRPr>
          </a:p>
          <a:p>
            <a:pPr indent="-317500" lvl="0" marL="457200" rtl="0" algn="l">
              <a:lnSpc>
                <a:spcPct val="115000"/>
              </a:lnSpc>
              <a:spcBef>
                <a:spcPts val="0"/>
              </a:spcBef>
              <a:spcAft>
                <a:spcPts val="0"/>
              </a:spcAft>
              <a:buClr>
                <a:schemeClr val="lt1"/>
              </a:buClr>
              <a:buSzPts val="1400"/>
              <a:buFont typeface="Montserrat"/>
              <a:buChar char="●"/>
            </a:pPr>
            <a:r>
              <a:rPr b="1" lang="en-GB" sz="1400">
                <a:solidFill>
                  <a:schemeClr val="lt1"/>
                </a:solidFill>
                <a:latin typeface="Montserrat"/>
                <a:ea typeface="Montserrat"/>
                <a:cs typeface="Montserrat"/>
                <a:sym typeface="Montserrat"/>
              </a:rPr>
              <a:t>Analysis of different datasets</a:t>
            </a:r>
            <a:endParaRPr b="1" sz="1400">
              <a:solidFill>
                <a:schemeClr val="lt1"/>
              </a:solidFill>
              <a:latin typeface="Montserrat"/>
              <a:ea typeface="Montserrat"/>
              <a:cs typeface="Montserrat"/>
              <a:sym typeface="Montserrat"/>
            </a:endParaRPr>
          </a:p>
          <a:p>
            <a:pPr indent="-317500" lvl="0" marL="457200" rtl="0" algn="l">
              <a:lnSpc>
                <a:spcPct val="115000"/>
              </a:lnSpc>
              <a:spcBef>
                <a:spcPts val="0"/>
              </a:spcBef>
              <a:spcAft>
                <a:spcPts val="0"/>
              </a:spcAft>
              <a:buClr>
                <a:schemeClr val="lt1"/>
              </a:buClr>
              <a:buSzPts val="1400"/>
              <a:buFont typeface="Montserrat"/>
              <a:buChar char="●"/>
            </a:pPr>
            <a:r>
              <a:rPr b="1" lang="en-GB" sz="1400">
                <a:solidFill>
                  <a:schemeClr val="lt1"/>
                </a:solidFill>
                <a:latin typeface="Montserrat"/>
                <a:ea typeface="Montserrat"/>
                <a:cs typeface="Montserrat"/>
                <a:sym typeface="Montserrat"/>
              </a:rPr>
              <a:t>Data Cleaning</a:t>
            </a:r>
            <a:endParaRPr b="1" sz="1400">
              <a:solidFill>
                <a:schemeClr val="lt1"/>
              </a:solidFill>
              <a:latin typeface="Montserrat"/>
              <a:ea typeface="Montserrat"/>
              <a:cs typeface="Montserrat"/>
              <a:sym typeface="Montserrat"/>
            </a:endParaRPr>
          </a:p>
          <a:p>
            <a:pPr indent="-317500" lvl="0" marL="457200" rtl="0" algn="l">
              <a:lnSpc>
                <a:spcPct val="115000"/>
              </a:lnSpc>
              <a:spcBef>
                <a:spcPts val="0"/>
              </a:spcBef>
              <a:spcAft>
                <a:spcPts val="0"/>
              </a:spcAft>
              <a:buClr>
                <a:schemeClr val="lt1"/>
              </a:buClr>
              <a:buSzPts val="1400"/>
              <a:buFont typeface="Montserrat"/>
              <a:buChar char="●"/>
            </a:pPr>
            <a:r>
              <a:rPr b="1" lang="en-GB" sz="1400">
                <a:solidFill>
                  <a:schemeClr val="lt1"/>
                </a:solidFill>
                <a:latin typeface="Montserrat"/>
                <a:ea typeface="Montserrat"/>
                <a:cs typeface="Montserrat"/>
                <a:sym typeface="Montserrat"/>
              </a:rPr>
              <a:t>Outlier treatment</a:t>
            </a:r>
            <a:endParaRPr b="1" sz="1400">
              <a:solidFill>
                <a:schemeClr val="lt1"/>
              </a:solidFill>
              <a:latin typeface="Montserrat"/>
              <a:ea typeface="Montserrat"/>
              <a:cs typeface="Montserrat"/>
              <a:sym typeface="Montserrat"/>
            </a:endParaRPr>
          </a:p>
          <a:p>
            <a:pPr indent="-317500" lvl="0" marL="457200" rtl="0" algn="l">
              <a:lnSpc>
                <a:spcPct val="115000"/>
              </a:lnSpc>
              <a:spcBef>
                <a:spcPts val="0"/>
              </a:spcBef>
              <a:spcAft>
                <a:spcPts val="0"/>
              </a:spcAft>
              <a:buClr>
                <a:schemeClr val="lt1"/>
              </a:buClr>
              <a:buSzPts val="1400"/>
              <a:buFont typeface="Montserrat"/>
              <a:buChar char="●"/>
            </a:pPr>
            <a:r>
              <a:rPr b="1" lang="en-GB" sz="1400">
                <a:solidFill>
                  <a:schemeClr val="lt1"/>
                </a:solidFill>
                <a:latin typeface="Montserrat"/>
                <a:ea typeface="Montserrat"/>
                <a:cs typeface="Montserrat"/>
                <a:sym typeface="Montserrat"/>
              </a:rPr>
              <a:t>Imputing missing values</a:t>
            </a:r>
            <a:endParaRPr b="1" sz="1400">
              <a:solidFill>
                <a:schemeClr val="lt1"/>
              </a:solidFill>
              <a:latin typeface="Montserrat"/>
              <a:ea typeface="Montserrat"/>
              <a:cs typeface="Montserrat"/>
              <a:sym typeface="Montserrat"/>
            </a:endParaRPr>
          </a:p>
          <a:p>
            <a:pPr indent="-317500" lvl="0" marL="457200" rtl="0" algn="l">
              <a:lnSpc>
                <a:spcPct val="115000"/>
              </a:lnSpc>
              <a:spcBef>
                <a:spcPts val="0"/>
              </a:spcBef>
              <a:spcAft>
                <a:spcPts val="0"/>
              </a:spcAft>
              <a:buClr>
                <a:schemeClr val="lt1"/>
              </a:buClr>
              <a:buSzPts val="1400"/>
              <a:buFont typeface="Montserrat"/>
              <a:buChar char="●"/>
            </a:pPr>
            <a:r>
              <a:rPr b="1" lang="en-GB" sz="1400">
                <a:solidFill>
                  <a:schemeClr val="lt1"/>
                </a:solidFill>
                <a:latin typeface="Montserrat"/>
                <a:ea typeface="Montserrat"/>
                <a:cs typeface="Montserrat"/>
                <a:sym typeface="Montserrat"/>
              </a:rPr>
              <a:t>Different Recommendation Model</a:t>
            </a:r>
            <a:endParaRPr b="1" sz="1400">
              <a:solidFill>
                <a:schemeClr val="lt1"/>
              </a:solidFill>
              <a:latin typeface="Montserrat"/>
              <a:ea typeface="Montserrat"/>
              <a:cs typeface="Montserrat"/>
              <a:sym typeface="Montserrat"/>
            </a:endParaRPr>
          </a:p>
          <a:p>
            <a:pPr indent="-317500" lvl="0" marL="457200" rtl="0" algn="l">
              <a:lnSpc>
                <a:spcPct val="115000"/>
              </a:lnSpc>
              <a:spcBef>
                <a:spcPts val="0"/>
              </a:spcBef>
              <a:spcAft>
                <a:spcPts val="0"/>
              </a:spcAft>
              <a:buClr>
                <a:schemeClr val="lt1"/>
              </a:buClr>
              <a:buSzPts val="1400"/>
              <a:buFont typeface="Montserrat"/>
              <a:buChar char="●"/>
            </a:pPr>
            <a:r>
              <a:rPr b="1" lang="en-GB" sz="1400">
                <a:solidFill>
                  <a:schemeClr val="lt1"/>
                </a:solidFill>
                <a:latin typeface="Montserrat"/>
                <a:ea typeface="Montserrat"/>
                <a:cs typeface="Montserrat"/>
                <a:sym typeface="Montserrat"/>
              </a:rPr>
              <a:t>Challenges </a:t>
            </a:r>
            <a:endParaRPr b="1" sz="1400">
              <a:solidFill>
                <a:schemeClr val="lt1"/>
              </a:solidFill>
              <a:latin typeface="Montserrat"/>
              <a:ea typeface="Montserrat"/>
              <a:cs typeface="Montserrat"/>
              <a:sym typeface="Montserrat"/>
            </a:endParaRPr>
          </a:p>
          <a:p>
            <a:pPr indent="-317500" lvl="0" marL="457200" rtl="0" algn="l">
              <a:lnSpc>
                <a:spcPct val="115000"/>
              </a:lnSpc>
              <a:spcBef>
                <a:spcPts val="0"/>
              </a:spcBef>
              <a:spcAft>
                <a:spcPts val="0"/>
              </a:spcAft>
              <a:buClr>
                <a:schemeClr val="lt1"/>
              </a:buClr>
              <a:buSzPts val="1400"/>
              <a:buFont typeface="Montserrat"/>
              <a:buChar char="●"/>
            </a:pPr>
            <a:r>
              <a:rPr b="1" lang="en-GB" sz="1400">
                <a:solidFill>
                  <a:schemeClr val="lt1"/>
                </a:solidFill>
                <a:latin typeface="Montserrat"/>
                <a:ea typeface="Montserrat"/>
                <a:cs typeface="Montserrat"/>
                <a:sym typeface="Montserrat"/>
              </a:rPr>
              <a:t>Conclusion</a:t>
            </a:r>
            <a:endParaRPr b="1" sz="1400">
              <a:solidFill>
                <a:schemeClr val="lt1"/>
              </a:solidFill>
              <a:latin typeface="Montserrat"/>
              <a:ea typeface="Montserrat"/>
              <a:cs typeface="Montserrat"/>
              <a:sym typeface="Montserrat"/>
            </a:endParaRPr>
          </a:p>
          <a:p>
            <a:pPr indent="-317500" lvl="0" marL="457200" rtl="0" algn="l">
              <a:lnSpc>
                <a:spcPct val="115000"/>
              </a:lnSpc>
              <a:spcBef>
                <a:spcPts val="0"/>
              </a:spcBef>
              <a:spcAft>
                <a:spcPts val="0"/>
              </a:spcAft>
              <a:buClr>
                <a:schemeClr val="lt1"/>
              </a:buClr>
              <a:buSzPts val="1400"/>
              <a:buFont typeface="Montserrat"/>
              <a:buChar char="●"/>
            </a:pPr>
            <a:r>
              <a:rPr b="1" lang="en-GB" sz="1400">
                <a:solidFill>
                  <a:schemeClr val="lt1"/>
                </a:solidFill>
                <a:latin typeface="Montserrat"/>
                <a:ea typeface="Montserrat"/>
                <a:cs typeface="Montserrat"/>
                <a:sym typeface="Montserrat"/>
              </a:rPr>
              <a:t>Future Scope</a:t>
            </a:r>
            <a:endParaRPr b="1" sz="1400">
              <a:solidFill>
                <a:schemeClr val="lt1"/>
              </a:solidFill>
              <a:latin typeface="Montserrat"/>
              <a:ea typeface="Montserrat"/>
              <a:cs typeface="Montserrat"/>
              <a:sym typeface="Montserrat"/>
            </a:endParaRPr>
          </a:p>
          <a:p>
            <a:pPr indent="0" lvl="0" marL="0" rtl="0" algn="l">
              <a:lnSpc>
                <a:spcPct val="115000"/>
              </a:lnSpc>
              <a:spcBef>
                <a:spcPts val="0"/>
              </a:spcBef>
              <a:spcAft>
                <a:spcPts val="0"/>
              </a:spcAft>
              <a:buSzPts val="1800"/>
              <a:buNone/>
            </a:pPr>
            <a:r>
              <a:t/>
            </a:r>
            <a:endParaRPr b="1">
              <a:solidFill>
                <a:schemeClr val="lt1"/>
              </a:solidFill>
              <a:latin typeface="Montserrat"/>
              <a:ea typeface="Montserrat"/>
              <a:cs typeface="Montserrat"/>
              <a:sym typeface="Montserrat"/>
            </a:endParaRPr>
          </a:p>
          <a:p>
            <a:pPr indent="0" lvl="0" marL="0" rtl="0" algn="l">
              <a:lnSpc>
                <a:spcPct val="115000"/>
              </a:lnSpc>
              <a:spcBef>
                <a:spcPts val="0"/>
              </a:spcBef>
              <a:spcAft>
                <a:spcPts val="0"/>
              </a:spcAft>
              <a:buSzPts val="1800"/>
              <a:buNone/>
            </a:pPr>
            <a:r>
              <a:t/>
            </a:r>
            <a:endParaRPr>
              <a:solidFill>
                <a:schemeClr val="lt1"/>
              </a:solidFill>
              <a:latin typeface="Montserrat"/>
              <a:ea typeface="Montserrat"/>
              <a:cs typeface="Montserrat"/>
              <a:sym typeface="Montserrat"/>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2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en-GB">
                <a:latin typeface="Montserrat"/>
                <a:ea typeface="Montserrat"/>
                <a:cs typeface="Montserrat"/>
                <a:sym typeface="Montserrat"/>
              </a:rPr>
              <a:t>Different Models </a:t>
            </a:r>
            <a:endParaRPr b="1">
              <a:latin typeface="Montserrat"/>
              <a:ea typeface="Montserrat"/>
              <a:cs typeface="Montserrat"/>
              <a:sym typeface="Montserrat"/>
            </a:endParaRPr>
          </a:p>
        </p:txBody>
      </p:sp>
      <p:sp>
        <p:nvSpPr>
          <p:cNvPr id="193" name="Google Shape;193;p2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b="1" lang="en-GB">
                <a:solidFill>
                  <a:schemeClr val="lt1"/>
                </a:solidFill>
              </a:rPr>
              <a:t>SVD Model Results</a:t>
            </a:r>
            <a:endParaRPr/>
          </a:p>
        </p:txBody>
      </p:sp>
      <p:pic>
        <p:nvPicPr>
          <p:cNvPr id="194" name="Google Shape;194;p20"/>
          <p:cNvPicPr preferRelativeResize="0"/>
          <p:nvPr/>
        </p:nvPicPr>
        <p:blipFill rotWithShape="1">
          <a:blip r:embed="rId3">
            <a:alphaModFix/>
          </a:blip>
          <a:srcRect b="0" l="0" r="0" t="0"/>
          <a:stretch/>
        </p:blipFill>
        <p:spPr>
          <a:xfrm>
            <a:off x="71425" y="1635175"/>
            <a:ext cx="9001125" cy="29337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2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en-GB">
                <a:latin typeface="Montserrat"/>
                <a:ea typeface="Montserrat"/>
                <a:cs typeface="Montserrat"/>
                <a:sym typeface="Montserrat"/>
              </a:rPr>
              <a:t>Different Models</a:t>
            </a:r>
            <a:endParaRPr b="1">
              <a:latin typeface="Montserrat"/>
              <a:ea typeface="Montserrat"/>
              <a:cs typeface="Montserrat"/>
              <a:sym typeface="Montserrat"/>
            </a:endParaRPr>
          </a:p>
        </p:txBody>
      </p:sp>
      <p:sp>
        <p:nvSpPr>
          <p:cNvPr id="200" name="Google Shape;200;p21"/>
          <p:cNvSpPr txBox="1"/>
          <p:nvPr>
            <p:ph idx="1" type="body"/>
          </p:nvPr>
        </p:nvSpPr>
        <p:spPr>
          <a:xfrm>
            <a:off x="431638" y="1181200"/>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b="1" lang="en-GB">
                <a:solidFill>
                  <a:schemeClr val="lt1"/>
                </a:solidFill>
              </a:rPr>
              <a:t>User-ID - 193458</a:t>
            </a:r>
            <a:endParaRPr b="1">
              <a:solidFill>
                <a:schemeClr val="lt1"/>
              </a:solidFill>
            </a:endParaRPr>
          </a:p>
          <a:p>
            <a:pPr indent="0" lvl="0" marL="0" rtl="0" algn="l">
              <a:lnSpc>
                <a:spcPct val="115000"/>
              </a:lnSpc>
              <a:spcBef>
                <a:spcPts val="0"/>
              </a:spcBef>
              <a:spcAft>
                <a:spcPts val="0"/>
              </a:spcAft>
              <a:buSzPts val="1800"/>
              <a:buNone/>
            </a:pPr>
            <a:r>
              <a:rPr b="1" lang="en-GB">
                <a:solidFill>
                  <a:schemeClr val="lt1"/>
                </a:solidFill>
              </a:rPr>
              <a:t>Test set: predicted top rated books</a:t>
            </a:r>
            <a:endParaRPr b="1">
              <a:solidFill>
                <a:schemeClr val="lt1"/>
              </a:solidFill>
            </a:endParaRPr>
          </a:p>
          <a:p>
            <a:pPr indent="0" lvl="0" marL="0" rtl="0" algn="l">
              <a:lnSpc>
                <a:spcPct val="115000"/>
              </a:lnSpc>
              <a:spcBef>
                <a:spcPts val="0"/>
              </a:spcBef>
              <a:spcAft>
                <a:spcPts val="0"/>
              </a:spcAft>
              <a:buSzPts val="1800"/>
              <a:buNone/>
            </a:pPr>
            <a:r>
              <a:t/>
            </a:r>
            <a:endParaRPr b="1">
              <a:solidFill>
                <a:schemeClr val="lt1"/>
              </a:solidFill>
            </a:endParaRPr>
          </a:p>
        </p:txBody>
      </p:sp>
      <p:pic>
        <p:nvPicPr>
          <p:cNvPr id="201" name="Google Shape;201;p21"/>
          <p:cNvPicPr preferRelativeResize="0"/>
          <p:nvPr/>
        </p:nvPicPr>
        <p:blipFill rotWithShape="1">
          <a:blip r:embed="rId3">
            <a:alphaModFix/>
          </a:blip>
          <a:srcRect b="0" l="0" r="0" t="0"/>
          <a:stretch/>
        </p:blipFill>
        <p:spPr>
          <a:xfrm>
            <a:off x="431650" y="2181125"/>
            <a:ext cx="8045699" cy="2416485"/>
          </a:xfrm>
          <a:prstGeom prst="rect">
            <a:avLst/>
          </a:prstGeom>
          <a:noFill/>
          <a:ln>
            <a:noFill/>
          </a:ln>
        </p:spPr>
      </p:pic>
      <p:sp>
        <p:nvSpPr>
          <p:cNvPr id="202" name="Google Shape;202;p21"/>
          <p:cNvSpPr txBox="1"/>
          <p:nvPr/>
        </p:nvSpPr>
        <p:spPr>
          <a:xfrm>
            <a:off x="311703" y="3548700"/>
            <a:ext cx="37974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1000"/>
              </a:spcBef>
              <a:spcAft>
                <a:spcPts val="0"/>
              </a:spcAft>
              <a:buClr>
                <a:srgbClr val="000000"/>
              </a:buClr>
              <a:buSzPts val="1800"/>
              <a:buFont typeface="Arial"/>
              <a:buNone/>
            </a:pPr>
            <a:r>
              <a:t/>
            </a:r>
            <a:endParaRPr b="1" i="0" sz="1800" u="none" cap="none" strike="noStrike">
              <a:solidFill>
                <a:schemeClr val="lt1"/>
              </a:solidFill>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2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en-GB">
                <a:latin typeface="Montserrat"/>
                <a:ea typeface="Montserrat"/>
                <a:cs typeface="Montserrat"/>
                <a:sym typeface="Montserrat"/>
              </a:rPr>
              <a:t>Different Models</a:t>
            </a:r>
            <a:endParaRPr b="1">
              <a:latin typeface="Montserrat"/>
              <a:ea typeface="Montserrat"/>
              <a:cs typeface="Montserrat"/>
              <a:sym typeface="Montserrat"/>
            </a:endParaRPr>
          </a:p>
        </p:txBody>
      </p:sp>
      <p:sp>
        <p:nvSpPr>
          <p:cNvPr id="208" name="Google Shape;208;p2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1000"/>
              </a:spcBef>
              <a:spcAft>
                <a:spcPts val="0"/>
              </a:spcAft>
              <a:buSzPts val="1800"/>
              <a:buNone/>
            </a:pPr>
            <a:r>
              <a:rPr b="1" lang="en-GB">
                <a:solidFill>
                  <a:schemeClr val="lt1"/>
                </a:solidFill>
              </a:rPr>
              <a:t>Test set: actual top rated books</a:t>
            </a:r>
            <a:endParaRPr b="1">
              <a:solidFill>
                <a:schemeClr val="lt1"/>
              </a:solidFill>
            </a:endParaRPr>
          </a:p>
          <a:p>
            <a:pPr indent="0" lvl="0" marL="0" rtl="0" algn="l">
              <a:lnSpc>
                <a:spcPct val="115000"/>
              </a:lnSpc>
              <a:spcBef>
                <a:spcPts val="0"/>
              </a:spcBef>
              <a:spcAft>
                <a:spcPts val="0"/>
              </a:spcAft>
              <a:buSzPts val="1800"/>
              <a:buNone/>
            </a:pPr>
            <a:r>
              <a:t/>
            </a:r>
            <a:endParaRPr/>
          </a:p>
        </p:txBody>
      </p:sp>
      <p:pic>
        <p:nvPicPr>
          <p:cNvPr id="209" name="Google Shape;209;p22"/>
          <p:cNvPicPr preferRelativeResize="0"/>
          <p:nvPr/>
        </p:nvPicPr>
        <p:blipFill rotWithShape="1">
          <a:blip r:embed="rId3">
            <a:alphaModFix/>
          </a:blip>
          <a:srcRect b="0" l="0" r="0" t="0"/>
          <a:stretch/>
        </p:blipFill>
        <p:spPr>
          <a:xfrm>
            <a:off x="311700" y="2072000"/>
            <a:ext cx="8295411" cy="24968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23"/>
          <p:cNvSpPr txBox="1"/>
          <p:nvPr>
            <p:ph type="title"/>
          </p:nvPr>
        </p:nvSpPr>
        <p:spPr>
          <a:xfrm>
            <a:off x="311700" y="445025"/>
            <a:ext cx="8520600" cy="701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en-GB">
                <a:latin typeface="Montserrat"/>
                <a:ea typeface="Montserrat"/>
                <a:cs typeface="Montserrat"/>
                <a:sym typeface="Montserrat"/>
              </a:rPr>
              <a:t>Collaborative Filtering-(Item-Item based)</a:t>
            </a:r>
            <a:endParaRPr b="1">
              <a:latin typeface="Montserrat"/>
              <a:ea typeface="Montserrat"/>
              <a:cs typeface="Montserrat"/>
              <a:sym typeface="Montserrat"/>
            </a:endParaRPr>
          </a:p>
        </p:txBody>
      </p:sp>
      <p:sp>
        <p:nvSpPr>
          <p:cNvPr id="215" name="Google Shape;215;p23"/>
          <p:cNvSpPr txBox="1"/>
          <p:nvPr>
            <p:ph idx="1" type="body"/>
          </p:nvPr>
        </p:nvSpPr>
        <p:spPr>
          <a:xfrm>
            <a:off x="311700" y="1103700"/>
            <a:ext cx="8520600" cy="3465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b="1" lang="en-GB">
                <a:solidFill>
                  <a:schemeClr val="lt1"/>
                </a:solidFill>
                <a:latin typeface="Montserrat"/>
                <a:ea typeface="Montserrat"/>
                <a:cs typeface="Montserrat"/>
                <a:sym typeface="Montserrat"/>
              </a:rPr>
              <a:t>3.)Collaborative Filtering-(Item-Item based)</a:t>
            </a:r>
            <a:endParaRPr b="1">
              <a:solidFill>
                <a:schemeClr val="lt1"/>
              </a:solidFill>
              <a:latin typeface="Montserrat"/>
              <a:ea typeface="Montserrat"/>
              <a:cs typeface="Montserrat"/>
              <a:sym typeface="Montserrat"/>
            </a:endParaRPr>
          </a:p>
          <a:p>
            <a:pPr indent="0" lvl="0" marL="0" rtl="0" algn="l">
              <a:lnSpc>
                <a:spcPct val="115000"/>
              </a:lnSpc>
              <a:spcBef>
                <a:spcPts val="0"/>
              </a:spcBef>
              <a:spcAft>
                <a:spcPts val="0"/>
              </a:spcAft>
              <a:buSzPts val="1800"/>
              <a:buNone/>
            </a:pPr>
            <a:r>
              <a:t/>
            </a:r>
            <a:endParaRPr b="1">
              <a:solidFill>
                <a:schemeClr val="lt1"/>
              </a:solidFill>
              <a:latin typeface="Montserrat"/>
              <a:ea typeface="Montserrat"/>
              <a:cs typeface="Montserrat"/>
              <a:sym typeface="Montserrat"/>
            </a:endParaRPr>
          </a:p>
          <a:p>
            <a:pPr indent="-317500" lvl="0" marL="457200" marR="0" rtl="0" algn="l">
              <a:lnSpc>
                <a:spcPct val="115000"/>
              </a:lnSpc>
              <a:spcBef>
                <a:spcPts val="0"/>
              </a:spcBef>
              <a:spcAft>
                <a:spcPts val="0"/>
              </a:spcAft>
              <a:buClr>
                <a:schemeClr val="lt1"/>
              </a:buClr>
              <a:buSzPts val="1400"/>
              <a:buFont typeface="Montserrat"/>
              <a:buChar char="●"/>
            </a:pPr>
            <a:r>
              <a:rPr lang="en-GB" sz="1400">
                <a:solidFill>
                  <a:schemeClr val="lt1"/>
                </a:solidFill>
                <a:latin typeface="Montserrat"/>
                <a:ea typeface="Montserrat"/>
                <a:cs typeface="Montserrat"/>
                <a:sym typeface="Montserrat"/>
              </a:rPr>
              <a:t>Cosine Similarity</a:t>
            </a:r>
            <a:endParaRPr sz="1400">
              <a:solidFill>
                <a:schemeClr val="lt1"/>
              </a:solidFill>
              <a:latin typeface="Montserrat"/>
              <a:ea typeface="Montserrat"/>
              <a:cs typeface="Montserrat"/>
              <a:sym typeface="Montserrat"/>
            </a:endParaRPr>
          </a:p>
          <a:p>
            <a:pPr indent="-317500" lvl="0" marL="457200" marR="0" rtl="0" algn="l">
              <a:lnSpc>
                <a:spcPct val="115000"/>
              </a:lnSpc>
              <a:spcBef>
                <a:spcPts val="0"/>
              </a:spcBef>
              <a:spcAft>
                <a:spcPts val="0"/>
              </a:spcAft>
              <a:buClr>
                <a:schemeClr val="lt1"/>
              </a:buClr>
              <a:buSzPts val="1400"/>
              <a:buFont typeface="Montserrat"/>
              <a:buChar char="●"/>
            </a:pPr>
            <a:r>
              <a:rPr lang="en-GB" sz="1400">
                <a:solidFill>
                  <a:schemeClr val="lt1"/>
                </a:solidFill>
                <a:latin typeface="Montserrat"/>
                <a:ea typeface="Montserrat"/>
                <a:cs typeface="Montserrat"/>
                <a:sym typeface="Montserrat"/>
              </a:rPr>
              <a:t>Nearest Neighbour</a:t>
            </a:r>
            <a:endParaRPr b="1">
              <a:solidFill>
                <a:schemeClr val="lt1"/>
              </a:solidFill>
              <a:latin typeface="Montserrat"/>
              <a:ea typeface="Montserrat"/>
              <a:cs typeface="Montserrat"/>
              <a:sym typeface="Montserrat"/>
            </a:endParaRPr>
          </a:p>
          <a:p>
            <a:pPr indent="0" lvl="0" marL="0" rtl="0" algn="l">
              <a:lnSpc>
                <a:spcPct val="115000"/>
              </a:lnSpc>
              <a:spcBef>
                <a:spcPts val="0"/>
              </a:spcBef>
              <a:spcAft>
                <a:spcPts val="0"/>
              </a:spcAft>
              <a:buSzPts val="1800"/>
              <a:buNone/>
            </a:pPr>
            <a:r>
              <a:t/>
            </a:r>
            <a:endParaRPr b="1">
              <a:solidFill>
                <a:schemeClr val="lt1"/>
              </a:solidFill>
              <a:latin typeface="Montserrat"/>
              <a:ea typeface="Montserrat"/>
              <a:cs typeface="Montserrat"/>
              <a:sym typeface="Montserrat"/>
            </a:endParaRPr>
          </a:p>
        </p:txBody>
      </p:sp>
      <p:pic>
        <p:nvPicPr>
          <p:cNvPr id="216" name="Google Shape;216;p23"/>
          <p:cNvPicPr preferRelativeResize="0"/>
          <p:nvPr/>
        </p:nvPicPr>
        <p:blipFill rotWithShape="1">
          <a:blip r:embed="rId3">
            <a:alphaModFix/>
          </a:blip>
          <a:srcRect b="0" l="0" r="0" t="0"/>
          <a:stretch/>
        </p:blipFill>
        <p:spPr>
          <a:xfrm>
            <a:off x="929775" y="2413850"/>
            <a:ext cx="6521375" cy="26434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24"/>
          <p:cNvSpPr txBox="1"/>
          <p:nvPr>
            <p:ph type="title"/>
          </p:nvPr>
        </p:nvSpPr>
        <p:spPr>
          <a:xfrm>
            <a:off x="311700" y="445025"/>
            <a:ext cx="8520600" cy="701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en-GB">
                <a:latin typeface="Montserrat"/>
                <a:ea typeface="Montserrat"/>
                <a:cs typeface="Montserrat"/>
                <a:sym typeface="Montserrat"/>
              </a:rPr>
              <a:t>Different Models</a:t>
            </a:r>
            <a:endParaRPr b="1">
              <a:latin typeface="Montserrat"/>
              <a:ea typeface="Montserrat"/>
              <a:cs typeface="Montserrat"/>
              <a:sym typeface="Montserrat"/>
            </a:endParaRPr>
          </a:p>
        </p:txBody>
      </p:sp>
      <p:sp>
        <p:nvSpPr>
          <p:cNvPr id="222" name="Google Shape;222;p24"/>
          <p:cNvSpPr txBox="1"/>
          <p:nvPr>
            <p:ph idx="1" type="body"/>
          </p:nvPr>
        </p:nvSpPr>
        <p:spPr>
          <a:xfrm>
            <a:off x="311700" y="1537299"/>
            <a:ext cx="8520600" cy="3178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GB" sz="1400">
                <a:solidFill>
                  <a:schemeClr val="lt1"/>
                </a:solidFill>
                <a:latin typeface="Montserrat"/>
                <a:ea typeface="Montserrat"/>
                <a:cs typeface="Montserrat"/>
                <a:sym typeface="Montserrat"/>
              </a:rPr>
              <a:t>Recommendations for Harry Potter and the Sorcerer's Stone (Book 1)</a:t>
            </a:r>
            <a:endParaRPr b="1">
              <a:solidFill>
                <a:schemeClr val="lt1"/>
              </a:solidFill>
              <a:latin typeface="Montserrat"/>
              <a:ea typeface="Montserrat"/>
              <a:cs typeface="Montserrat"/>
              <a:sym typeface="Montserrat"/>
            </a:endParaRPr>
          </a:p>
          <a:p>
            <a:pPr indent="0" lvl="0" marL="0" rtl="0" algn="l">
              <a:lnSpc>
                <a:spcPct val="115000"/>
              </a:lnSpc>
              <a:spcBef>
                <a:spcPts val="0"/>
              </a:spcBef>
              <a:spcAft>
                <a:spcPts val="0"/>
              </a:spcAft>
              <a:buSzPts val="1800"/>
              <a:buNone/>
            </a:pPr>
            <a:r>
              <a:t/>
            </a:r>
            <a:endParaRPr b="1">
              <a:solidFill>
                <a:schemeClr val="lt1"/>
              </a:solidFill>
              <a:latin typeface="Montserrat"/>
              <a:ea typeface="Montserrat"/>
              <a:cs typeface="Montserrat"/>
              <a:sym typeface="Montserrat"/>
            </a:endParaRPr>
          </a:p>
          <a:p>
            <a:pPr indent="0" lvl="0" marL="0" rtl="0" algn="l">
              <a:lnSpc>
                <a:spcPct val="115000"/>
              </a:lnSpc>
              <a:spcBef>
                <a:spcPts val="0"/>
              </a:spcBef>
              <a:spcAft>
                <a:spcPts val="0"/>
              </a:spcAft>
              <a:buSzPts val="1800"/>
              <a:buNone/>
            </a:pPr>
            <a:r>
              <a:t/>
            </a:r>
            <a:endParaRPr b="1">
              <a:solidFill>
                <a:schemeClr val="lt1"/>
              </a:solidFill>
              <a:latin typeface="Montserrat"/>
              <a:ea typeface="Montserrat"/>
              <a:cs typeface="Montserrat"/>
              <a:sym typeface="Montserrat"/>
            </a:endParaRPr>
          </a:p>
        </p:txBody>
      </p:sp>
      <p:pic>
        <p:nvPicPr>
          <p:cNvPr id="223" name="Google Shape;223;p24"/>
          <p:cNvPicPr preferRelativeResize="0"/>
          <p:nvPr/>
        </p:nvPicPr>
        <p:blipFill rotWithShape="1">
          <a:blip r:embed="rId3">
            <a:alphaModFix/>
          </a:blip>
          <a:srcRect b="0" l="0" r="0" t="0"/>
          <a:stretch/>
        </p:blipFill>
        <p:spPr>
          <a:xfrm>
            <a:off x="311693" y="2686300"/>
            <a:ext cx="1509800" cy="2280675"/>
          </a:xfrm>
          <a:prstGeom prst="rect">
            <a:avLst/>
          </a:prstGeom>
          <a:noFill/>
          <a:ln>
            <a:noFill/>
          </a:ln>
        </p:spPr>
      </p:pic>
      <p:pic>
        <p:nvPicPr>
          <p:cNvPr id="224" name="Google Shape;224;p24"/>
          <p:cNvPicPr preferRelativeResize="0"/>
          <p:nvPr/>
        </p:nvPicPr>
        <p:blipFill rotWithShape="1">
          <a:blip r:embed="rId4">
            <a:alphaModFix/>
          </a:blip>
          <a:srcRect b="0" l="0" r="0" t="0"/>
          <a:stretch/>
        </p:blipFill>
        <p:spPr>
          <a:xfrm>
            <a:off x="2060175" y="2686300"/>
            <a:ext cx="6897050" cy="2280675"/>
          </a:xfrm>
          <a:prstGeom prst="rect">
            <a:avLst/>
          </a:prstGeom>
          <a:noFill/>
          <a:ln>
            <a:noFill/>
          </a:ln>
        </p:spPr>
      </p:pic>
      <p:sp>
        <p:nvSpPr>
          <p:cNvPr id="225" name="Google Shape;225;p24"/>
          <p:cNvSpPr txBox="1"/>
          <p:nvPr/>
        </p:nvSpPr>
        <p:spPr>
          <a:xfrm>
            <a:off x="527800" y="2041950"/>
            <a:ext cx="10776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chemeClr val="lt1"/>
                </a:solidFill>
                <a:latin typeface="Montserrat"/>
                <a:ea typeface="Montserrat"/>
                <a:cs typeface="Montserrat"/>
                <a:sym typeface="Montserrat"/>
              </a:rPr>
              <a:t>Input</a:t>
            </a:r>
            <a:endParaRPr b="0" i="0" sz="1400" u="none" cap="none" strike="noStrike">
              <a:solidFill>
                <a:srgbClr val="000000"/>
              </a:solidFill>
              <a:latin typeface="Arial"/>
              <a:ea typeface="Arial"/>
              <a:cs typeface="Arial"/>
              <a:sym typeface="Arial"/>
            </a:endParaRPr>
          </a:p>
        </p:txBody>
      </p:sp>
      <p:sp>
        <p:nvSpPr>
          <p:cNvPr id="226" name="Google Shape;226;p24"/>
          <p:cNvSpPr txBox="1"/>
          <p:nvPr/>
        </p:nvSpPr>
        <p:spPr>
          <a:xfrm>
            <a:off x="4942375" y="2171550"/>
            <a:ext cx="18246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chemeClr val="lt1"/>
                </a:solidFill>
                <a:latin typeface="Montserrat"/>
                <a:ea typeface="Montserrat"/>
                <a:cs typeface="Montserrat"/>
                <a:sym typeface="Montserrat"/>
              </a:rPr>
              <a:t>Output</a:t>
            </a:r>
            <a:endParaRPr b="0" i="0" sz="1400" u="none" cap="none" strike="noStrike">
              <a:solidFill>
                <a:srgbClr val="000000"/>
              </a:solidFill>
              <a:latin typeface="Arial"/>
              <a:ea typeface="Arial"/>
              <a:cs typeface="Arial"/>
              <a:sym typeface="Arial"/>
            </a:endParaRPr>
          </a:p>
        </p:txBody>
      </p:sp>
      <p:sp>
        <p:nvSpPr>
          <p:cNvPr id="227" name="Google Shape;227;p24"/>
          <p:cNvSpPr txBox="1"/>
          <p:nvPr/>
        </p:nvSpPr>
        <p:spPr>
          <a:xfrm>
            <a:off x="311700" y="1146725"/>
            <a:ext cx="82038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1" i="0" lang="en-GB" sz="1800" u="none" cap="none" strike="noStrike">
                <a:solidFill>
                  <a:schemeClr val="lt1"/>
                </a:solidFill>
                <a:latin typeface="Montserrat"/>
                <a:ea typeface="Montserrat"/>
                <a:cs typeface="Montserrat"/>
                <a:sym typeface="Montserrat"/>
              </a:rPr>
              <a:t>SVD and Correlation</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25"/>
          <p:cNvSpPr txBox="1"/>
          <p:nvPr>
            <p:ph type="title"/>
          </p:nvPr>
        </p:nvSpPr>
        <p:spPr>
          <a:xfrm>
            <a:off x="311700" y="445025"/>
            <a:ext cx="8520600" cy="701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en-GB">
                <a:latin typeface="Montserrat"/>
                <a:ea typeface="Montserrat"/>
                <a:cs typeface="Montserrat"/>
                <a:sym typeface="Montserrat"/>
              </a:rPr>
              <a:t>Different Models</a:t>
            </a:r>
            <a:endParaRPr b="1">
              <a:latin typeface="Montserrat"/>
              <a:ea typeface="Montserrat"/>
              <a:cs typeface="Montserrat"/>
              <a:sym typeface="Montserrat"/>
            </a:endParaRPr>
          </a:p>
          <a:p>
            <a:pPr indent="0" lvl="0" marL="0" rtl="0" algn="l">
              <a:lnSpc>
                <a:spcPct val="100000"/>
              </a:lnSpc>
              <a:spcBef>
                <a:spcPts val="0"/>
              </a:spcBef>
              <a:spcAft>
                <a:spcPts val="0"/>
              </a:spcAft>
              <a:buSzPts val="2800"/>
              <a:buNone/>
            </a:pPr>
            <a:r>
              <a:t/>
            </a:r>
            <a:endParaRPr b="1">
              <a:latin typeface="Montserrat"/>
              <a:ea typeface="Montserrat"/>
              <a:cs typeface="Montserrat"/>
              <a:sym typeface="Montserrat"/>
            </a:endParaRPr>
          </a:p>
        </p:txBody>
      </p:sp>
      <p:sp>
        <p:nvSpPr>
          <p:cNvPr id="233" name="Google Shape;233;p25"/>
          <p:cNvSpPr txBox="1"/>
          <p:nvPr>
            <p:ph idx="1" type="body"/>
          </p:nvPr>
        </p:nvSpPr>
        <p:spPr>
          <a:xfrm>
            <a:off x="311700" y="1103700"/>
            <a:ext cx="8520600" cy="3465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b="1" lang="en-GB">
                <a:solidFill>
                  <a:schemeClr val="lt1"/>
                </a:solidFill>
                <a:latin typeface="Montserrat"/>
                <a:ea typeface="Montserrat"/>
                <a:cs typeface="Montserrat"/>
                <a:sym typeface="Montserrat"/>
              </a:rPr>
              <a:t>4.)Collaborative Filtering-(User-Item based)</a:t>
            </a:r>
            <a:endParaRPr b="1">
              <a:solidFill>
                <a:schemeClr val="lt1"/>
              </a:solidFill>
              <a:latin typeface="Montserrat"/>
              <a:ea typeface="Montserrat"/>
              <a:cs typeface="Montserrat"/>
              <a:sym typeface="Montserrat"/>
            </a:endParaRPr>
          </a:p>
          <a:p>
            <a:pPr indent="0" lvl="0" marL="0" rtl="0" algn="l">
              <a:lnSpc>
                <a:spcPct val="115000"/>
              </a:lnSpc>
              <a:spcBef>
                <a:spcPts val="0"/>
              </a:spcBef>
              <a:spcAft>
                <a:spcPts val="0"/>
              </a:spcAft>
              <a:buSzPts val="1800"/>
              <a:buNone/>
            </a:pPr>
            <a:r>
              <a:t/>
            </a:r>
            <a:endParaRPr b="1">
              <a:solidFill>
                <a:schemeClr val="lt1"/>
              </a:solidFill>
              <a:latin typeface="Montserrat"/>
              <a:ea typeface="Montserrat"/>
              <a:cs typeface="Montserrat"/>
              <a:sym typeface="Montserrat"/>
            </a:endParaRPr>
          </a:p>
          <a:p>
            <a:pPr indent="0" lvl="0" marL="0" rtl="0" algn="l">
              <a:lnSpc>
                <a:spcPct val="115000"/>
              </a:lnSpc>
              <a:spcBef>
                <a:spcPts val="0"/>
              </a:spcBef>
              <a:spcAft>
                <a:spcPts val="0"/>
              </a:spcAft>
              <a:buSzPts val="1800"/>
              <a:buNone/>
            </a:pPr>
            <a:r>
              <a:t/>
            </a:r>
            <a:endParaRPr b="1">
              <a:solidFill>
                <a:schemeClr val="lt1"/>
              </a:solidFill>
              <a:latin typeface="Montserrat"/>
              <a:ea typeface="Montserrat"/>
              <a:cs typeface="Montserrat"/>
              <a:sym typeface="Montserrat"/>
            </a:endParaRPr>
          </a:p>
        </p:txBody>
      </p:sp>
      <p:pic>
        <p:nvPicPr>
          <p:cNvPr id="234" name="Google Shape;234;p25"/>
          <p:cNvPicPr preferRelativeResize="0"/>
          <p:nvPr/>
        </p:nvPicPr>
        <p:blipFill rotWithShape="1">
          <a:blip r:embed="rId3">
            <a:alphaModFix/>
          </a:blip>
          <a:srcRect b="0" l="0" r="0" t="0"/>
          <a:stretch/>
        </p:blipFill>
        <p:spPr>
          <a:xfrm>
            <a:off x="371400" y="1751975"/>
            <a:ext cx="7758100" cy="30765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26"/>
          <p:cNvSpPr txBox="1"/>
          <p:nvPr>
            <p:ph type="title"/>
          </p:nvPr>
        </p:nvSpPr>
        <p:spPr>
          <a:xfrm>
            <a:off x="311700" y="445025"/>
            <a:ext cx="8520600" cy="701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en-GB">
                <a:latin typeface="Montserrat"/>
                <a:ea typeface="Montserrat"/>
                <a:cs typeface="Montserrat"/>
                <a:sym typeface="Montserrat"/>
              </a:rPr>
              <a:t>Different Models</a:t>
            </a:r>
            <a:br>
              <a:rPr b="1" lang="en-GB">
                <a:latin typeface="Montserrat"/>
                <a:ea typeface="Montserrat"/>
                <a:cs typeface="Montserrat"/>
                <a:sym typeface="Montserrat"/>
              </a:rPr>
            </a:br>
            <a:endParaRPr b="1">
              <a:latin typeface="Montserrat"/>
              <a:ea typeface="Montserrat"/>
              <a:cs typeface="Montserrat"/>
              <a:sym typeface="Montserrat"/>
            </a:endParaRPr>
          </a:p>
        </p:txBody>
      </p:sp>
      <p:sp>
        <p:nvSpPr>
          <p:cNvPr id="240" name="Google Shape;240;p26"/>
          <p:cNvSpPr txBox="1"/>
          <p:nvPr>
            <p:ph idx="1" type="body"/>
          </p:nvPr>
        </p:nvSpPr>
        <p:spPr>
          <a:xfrm>
            <a:off x="311700" y="1103700"/>
            <a:ext cx="8520600" cy="3465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t/>
            </a:r>
            <a:endParaRPr b="1">
              <a:solidFill>
                <a:schemeClr val="lt1"/>
              </a:solidFill>
              <a:latin typeface="Montserrat"/>
              <a:ea typeface="Montserrat"/>
              <a:cs typeface="Montserrat"/>
              <a:sym typeface="Montserrat"/>
            </a:endParaRPr>
          </a:p>
          <a:p>
            <a:pPr indent="0" lvl="0" marL="0" rtl="0" algn="l">
              <a:lnSpc>
                <a:spcPct val="115000"/>
              </a:lnSpc>
              <a:spcBef>
                <a:spcPts val="0"/>
              </a:spcBef>
              <a:spcAft>
                <a:spcPts val="0"/>
              </a:spcAft>
              <a:buSzPts val="1800"/>
              <a:buNone/>
            </a:pPr>
            <a:r>
              <a:t/>
            </a:r>
            <a:endParaRPr b="1">
              <a:solidFill>
                <a:schemeClr val="lt1"/>
              </a:solidFill>
              <a:latin typeface="Montserrat"/>
              <a:ea typeface="Montserrat"/>
              <a:cs typeface="Montserrat"/>
              <a:sym typeface="Montserrat"/>
            </a:endParaRPr>
          </a:p>
          <a:p>
            <a:pPr indent="0" lvl="0" marL="0" rtl="0" algn="l">
              <a:lnSpc>
                <a:spcPct val="115000"/>
              </a:lnSpc>
              <a:spcBef>
                <a:spcPts val="0"/>
              </a:spcBef>
              <a:spcAft>
                <a:spcPts val="0"/>
              </a:spcAft>
              <a:buSzPts val="1800"/>
              <a:buNone/>
            </a:pPr>
            <a:r>
              <a:t/>
            </a:r>
            <a:endParaRPr b="1">
              <a:solidFill>
                <a:schemeClr val="lt1"/>
              </a:solidFill>
              <a:latin typeface="Montserrat"/>
              <a:ea typeface="Montserrat"/>
              <a:cs typeface="Montserrat"/>
              <a:sym typeface="Montserrat"/>
            </a:endParaRPr>
          </a:p>
        </p:txBody>
      </p:sp>
      <p:pic>
        <p:nvPicPr>
          <p:cNvPr id="241" name="Google Shape;241;p26"/>
          <p:cNvPicPr preferRelativeResize="0"/>
          <p:nvPr/>
        </p:nvPicPr>
        <p:blipFill rotWithShape="1">
          <a:blip r:embed="rId3">
            <a:alphaModFix/>
          </a:blip>
          <a:srcRect b="0" l="0" r="0" t="0"/>
          <a:stretch/>
        </p:blipFill>
        <p:spPr>
          <a:xfrm>
            <a:off x="445375" y="1434075"/>
            <a:ext cx="7810500" cy="3638550"/>
          </a:xfrm>
          <a:prstGeom prst="rect">
            <a:avLst/>
          </a:prstGeom>
          <a:noFill/>
          <a:ln>
            <a:noFill/>
          </a:ln>
        </p:spPr>
      </p:pic>
      <p:sp>
        <p:nvSpPr>
          <p:cNvPr id="242" name="Google Shape;242;p26"/>
          <p:cNvSpPr txBox="1"/>
          <p:nvPr/>
        </p:nvSpPr>
        <p:spPr>
          <a:xfrm>
            <a:off x="369175" y="1001100"/>
            <a:ext cx="3000000" cy="7188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800"/>
              <a:buFont typeface="Arial"/>
              <a:buNone/>
            </a:pPr>
            <a:r>
              <a:rPr b="1" i="0" lang="en-GB" sz="1800" u="none" cap="none" strike="noStrike">
                <a:solidFill>
                  <a:schemeClr val="lt1"/>
                </a:solidFill>
                <a:latin typeface="Montserrat"/>
                <a:ea typeface="Montserrat"/>
                <a:cs typeface="Montserrat"/>
                <a:sym typeface="Montserrat"/>
              </a:rPr>
              <a:t>Model Results</a:t>
            </a:r>
            <a:br>
              <a:rPr b="1" i="0" lang="en-GB" sz="1800" u="none" cap="none" strike="noStrike">
                <a:solidFill>
                  <a:schemeClr val="lt1"/>
                </a:solidFill>
                <a:latin typeface="Montserrat"/>
                <a:ea typeface="Montserrat"/>
                <a:cs typeface="Montserrat"/>
                <a:sym typeface="Montserrat"/>
              </a:rPr>
            </a:b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27"/>
          <p:cNvSpPr txBox="1"/>
          <p:nvPr>
            <p:ph type="title"/>
          </p:nvPr>
        </p:nvSpPr>
        <p:spPr>
          <a:xfrm>
            <a:off x="62975" y="6300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en-GB">
                <a:latin typeface="Montserrat"/>
                <a:ea typeface="Montserrat"/>
                <a:cs typeface="Montserrat"/>
                <a:sym typeface="Montserrat"/>
              </a:rPr>
              <a:t>Conclusion</a:t>
            </a:r>
            <a:endParaRPr b="1">
              <a:latin typeface="Montserrat"/>
              <a:ea typeface="Montserrat"/>
              <a:cs typeface="Montserrat"/>
              <a:sym typeface="Montserrat"/>
            </a:endParaRPr>
          </a:p>
        </p:txBody>
      </p:sp>
      <p:sp>
        <p:nvSpPr>
          <p:cNvPr id="248" name="Google Shape;248;p27"/>
          <p:cNvSpPr txBox="1"/>
          <p:nvPr>
            <p:ph idx="1" type="body"/>
          </p:nvPr>
        </p:nvSpPr>
        <p:spPr>
          <a:xfrm>
            <a:off x="134025" y="806000"/>
            <a:ext cx="8599200" cy="4204200"/>
          </a:xfrm>
          <a:prstGeom prst="rect">
            <a:avLst/>
          </a:prstGeom>
          <a:noFill/>
          <a:ln>
            <a:noFill/>
          </a:ln>
        </p:spPr>
        <p:txBody>
          <a:bodyPr anchorCtr="0" anchor="t" bIns="91425" lIns="91425" spcFirstLastPara="1" rIns="91425" wrap="square" tIns="91425">
            <a:noAutofit/>
          </a:bodyPr>
          <a:lstStyle/>
          <a:p>
            <a:pPr indent="-311150" lvl="0" marL="457200" rtl="0" algn="just">
              <a:lnSpc>
                <a:spcPct val="115000"/>
              </a:lnSpc>
              <a:spcBef>
                <a:spcPts val="600"/>
              </a:spcBef>
              <a:spcAft>
                <a:spcPts val="0"/>
              </a:spcAft>
              <a:buClr>
                <a:schemeClr val="lt1"/>
              </a:buClr>
              <a:buSzPts val="1300"/>
              <a:buFont typeface="Montserrat"/>
              <a:buChar char="●"/>
            </a:pPr>
            <a:r>
              <a:rPr b="1" lang="en-GB" sz="1300">
                <a:solidFill>
                  <a:schemeClr val="lt1"/>
                </a:solidFill>
                <a:highlight>
                  <a:srgbClr val="FFFFFF"/>
                </a:highlight>
                <a:latin typeface="Montserrat"/>
                <a:ea typeface="Montserrat"/>
                <a:cs typeface="Montserrat"/>
                <a:sym typeface="Montserrat"/>
              </a:rPr>
              <a:t>In EDA, the Top-10 most rated books were essentially novels. Books like The Lovely Bone and The Secret Life of Bees were very well perceived.</a:t>
            </a:r>
            <a:endParaRPr b="1" sz="1300">
              <a:solidFill>
                <a:schemeClr val="lt1"/>
              </a:solidFill>
              <a:highlight>
                <a:srgbClr val="FFFFFF"/>
              </a:highlight>
              <a:latin typeface="Montserrat"/>
              <a:ea typeface="Montserrat"/>
              <a:cs typeface="Montserrat"/>
              <a:sym typeface="Montserrat"/>
            </a:endParaRPr>
          </a:p>
          <a:p>
            <a:pPr indent="0" lvl="0" marL="457200" rtl="0" algn="just">
              <a:lnSpc>
                <a:spcPct val="115000"/>
              </a:lnSpc>
              <a:spcBef>
                <a:spcPts val="600"/>
              </a:spcBef>
              <a:spcAft>
                <a:spcPts val="0"/>
              </a:spcAft>
              <a:buSzPts val="1800"/>
              <a:buNone/>
            </a:pPr>
            <a:r>
              <a:t/>
            </a:r>
            <a:endParaRPr b="1" sz="1300">
              <a:solidFill>
                <a:schemeClr val="lt1"/>
              </a:solidFill>
              <a:highlight>
                <a:srgbClr val="FFFFFF"/>
              </a:highlight>
              <a:latin typeface="Montserrat"/>
              <a:ea typeface="Montserrat"/>
              <a:cs typeface="Montserrat"/>
              <a:sym typeface="Montserrat"/>
            </a:endParaRPr>
          </a:p>
          <a:p>
            <a:pPr indent="-311150" lvl="0" marL="457200" rtl="0" algn="just">
              <a:lnSpc>
                <a:spcPct val="115000"/>
              </a:lnSpc>
              <a:spcBef>
                <a:spcPts val="600"/>
              </a:spcBef>
              <a:spcAft>
                <a:spcPts val="0"/>
              </a:spcAft>
              <a:buClr>
                <a:schemeClr val="lt1"/>
              </a:buClr>
              <a:buSzPts val="1300"/>
              <a:buFont typeface="Montserrat"/>
              <a:buChar char="●"/>
            </a:pPr>
            <a:r>
              <a:rPr b="1" lang="en-GB" sz="1300">
                <a:solidFill>
                  <a:schemeClr val="lt1"/>
                </a:solidFill>
                <a:highlight>
                  <a:srgbClr val="FFFFFF"/>
                </a:highlight>
                <a:latin typeface="Montserrat"/>
                <a:ea typeface="Montserrat"/>
                <a:cs typeface="Montserrat"/>
                <a:sym typeface="Montserrat"/>
              </a:rPr>
              <a:t>Majority of the readers were of the age bracket 20-35 and most of them came from North American and European countries namely USA, Canada, UK, Germany and Spain.</a:t>
            </a:r>
            <a:endParaRPr b="1" sz="1300">
              <a:solidFill>
                <a:schemeClr val="lt1"/>
              </a:solidFill>
              <a:highlight>
                <a:srgbClr val="FFFFFF"/>
              </a:highlight>
              <a:latin typeface="Montserrat"/>
              <a:ea typeface="Montserrat"/>
              <a:cs typeface="Montserrat"/>
              <a:sym typeface="Montserrat"/>
            </a:endParaRPr>
          </a:p>
          <a:p>
            <a:pPr indent="0" lvl="0" marL="457200" rtl="0" algn="just">
              <a:lnSpc>
                <a:spcPct val="115000"/>
              </a:lnSpc>
              <a:spcBef>
                <a:spcPts val="600"/>
              </a:spcBef>
              <a:spcAft>
                <a:spcPts val="0"/>
              </a:spcAft>
              <a:buSzPts val="1800"/>
              <a:buNone/>
            </a:pPr>
            <a:r>
              <a:t/>
            </a:r>
            <a:endParaRPr b="1" sz="1300">
              <a:solidFill>
                <a:schemeClr val="lt1"/>
              </a:solidFill>
              <a:highlight>
                <a:srgbClr val="FFFFFF"/>
              </a:highlight>
              <a:latin typeface="Montserrat"/>
              <a:ea typeface="Montserrat"/>
              <a:cs typeface="Montserrat"/>
              <a:sym typeface="Montserrat"/>
            </a:endParaRPr>
          </a:p>
          <a:p>
            <a:pPr indent="-311150" lvl="0" marL="457200" rtl="0" algn="just">
              <a:lnSpc>
                <a:spcPct val="115000"/>
              </a:lnSpc>
              <a:spcBef>
                <a:spcPts val="600"/>
              </a:spcBef>
              <a:spcAft>
                <a:spcPts val="0"/>
              </a:spcAft>
              <a:buClr>
                <a:schemeClr val="lt1"/>
              </a:buClr>
              <a:buSzPts val="1300"/>
              <a:buFont typeface="Montserrat"/>
              <a:buChar char="●"/>
            </a:pPr>
            <a:r>
              <a:rPr b="1" lang="en-GB" sz="1300">
                <a:solidFill>
                  <a:schemeClr val="lt1"/>
                </a:solidFill>
                <a:highlight>
                  <a:srgbClr val="FFFFFF"/>
                </a:highlight>
                <a:latin typeface="Montserrat"/>
                <a:ea typeface="Montserrat"/>
                <a:cs typeface="Montserrat"/>
                <a:sym typeface="Montserrat"/>
              </a:rPr>
              <a:t>If we look at the ratings distribution, most of the books have high ratings with maximum books being rated 8. Ratings below 5 are few in number.</a:t>
            </a:r>
            <a:endParaRPr b="1" sz="1300">
              <a:solidFill>
                <a:schemeClr val="lt1"/>
              </a:solidFill>
              <a:highlight>
                <a:srgbClr val="FFFFFF"/>
              </a:highlight>
              <a:latin typeface="Montserrat"/>
              <a:ea typeface="Montserrat"/>
              <a:cs typeface="Montserrat"/>
              <a:sym typeface="Montserrat"/>
            </a:endParaRPr>
          </a:p>
          <a:p>
            <a:pPr indent="0" lvl="0" marL="457200" rtl="0" algn="just">
              <a:lnSpc>
                <a:spcPct val="115000"/>
              </a:lnSpc>
              <a:spcBef>
                <a:spcPts val="600"/>
              </a:spcBef>
              <a:spcAft>
                <a:spcPts val="0"/>
              </a:spcAft>
              <a:buSzPts val="1800"/>
              <a:buNone/>
            </a:pPr>
            <a:r>
              <a:t/>
            </a:r>
            <a:endParaRPr b="1" sz="1300">
              <a:solidFill>
                <a:schemeClr val="lt1"/>
              </a:solidFill>
              <a:highlight>
                <a:srgbClr val="FFFFFF"/>
              </a:highlight>
              <a:latin typeface="Montserrat"/>
              <a:ea typeface="Montserrat"/>
              <a:cs typeface="Montserrat"/>
              <a:sym typeface="Montserrat"/>
            </a:endParaRPr>
          </a:p>
          <a:p>
            <a:pPr indent="-311150" lvl="0" marL="457200" rtl="0" algn="just">
              <a:lnSpc>
                <a:spcPct val="115000"/>
              </a:lnSpc>
              <a:spcBef>
                <a:spcPts val="600"/>
              </a:spcBef>
              <a:spcAft>
                <a:spcPts val="0"/>
              </a:spcAft>
              <a:buClr>
                <a:schemeClr val="lt1"/>
              </a:buClr>
              <a:buSzPts val="1300"/>
              <a:buFont typeface="Montserrat"/>
              <a:buChar char="●"/>
            </a:pPr>
            <a:r>
              <a:rPr b="1" lang="en-GB" sz="1300">
                <a:solidFill>
                  <a:schemeClr val="lt1"/>
                </a:solidFill>
                <a:highlight>
                  <a:srgbClr val="FFFFFF"/>
                </a:highlight>
                <a:latin typeface="Montserrat"/>
                <a:ea typeface="Montserrat"/>
                <a:cs typeface="Montserrat"/>
                <a:sym typeface="Montserrat"/>
              </a:rPr>
              <a:t>Author with the most books was Agatha Christie, William Shakespeare and Stephen King.</a:t>
            </a:r>
            <a:endParaRPr b="1" sz="1300">
              <a:solidFill>
                <a:schemeClr val="lt1"/>
              </a:solidFill>
              <a:highlight>
                <a:srgbClr val="FFFFFF"/>
              </a:highlight>
              <a:latin typeface="Montserrat"/>
              <a:ea typeface="Montserrat"/>
              <a:cs typeface="Montserrat"/>
              <a:sym typeface="Montserrat"/>
            </a:endParaRPr>
          </a:p>
          <a:p>
            <a:pPr indent="0" lvl="0" marL="0" rtl="0" algn="just">
              <a:lnSpc>
                <a:spcPct val="115000"/>
              </a:lnSpc>
              <a:spcBef>
                <a:spcPts val="600"/>
              </a:spcBef>
              <a:spcAft>
                <a:spcPts val="0"/>
              </a:spcAft>
              <a:buSzPts val="1800"/>
              <a:buNone/>
            </a:pPr>
            <a:r>
              <a:t/>
            </a:r>
            <a:endParaRPr b="1" sz="1300">
              <a:solidFill>
                <a:schemeClr val="lt1"/>
              </a:solidFill>
              <a:highlight>
                <a:srgbClr val="FFFFFF"/>
              </a:highlight>
              <a:latin typeface="Montserrat"/>
              <a:ea typeface="Montserrat"/>
              <a:cs typeface="Montserrat"/>
              <a:sym typeface="Montserrat"/>
            </a:endParaRPr>
          </a:p>
          <a:p>
            <a:pPr indent="-311150" lvl="0" marL="457200" rtl="0" algn="just">
              <a:lnSpc>
                <a:spcPct val="115000"/>
              </a:lnSpc>
              <a:spcBef>
                <a:spcPts val="600"/>
              </a:spcBef>
              <a:spcAft>
                <a:spcPts val="0"/>
              </a:spcAft>
              <a:buClr>
                <a:schemeClr val="lt1"/>
              </a:buClr>
              <a:buSzPts val="1300"/>
              <a:buFont typeface="Montserrat"/>
              <a:buChar char="●"/>
            </a:pPr>
            <a:r>
              <a:rPr b="1" lang="en-GB" sz="1300">
                <a:solidFill>
                  <a:schemeClr val="lt1"/>
                </a:solidFill>
                <a:highlight>
                  <a:srgbClr val="FFFFFF"/>
                </a:highlight>
                <a:latin typeface="Montserrat"/>
                <a:ea typeface="Montserrat"/>
                <a:cs typeface="Montserrat"/>
                <a:sym typeface="Montserrat"/>
              </a:rPr>
              <a:t>For modelling, it was observed that for model based collaborative filtering SVD technique worked way better than NMF with lower Mean Absolute Error (MAE) .</a:t>
            </a:r>
            <a:endParaRPr b="1" sz="1300">
              <a:solidFill>
                <a:schemeClr val="lt1"/>
              </a:solidFill>
              <a:highlight>
                <a:srgbClr val="FFFFFF"/>
              </a:highlight>
              <a:latin typeface="Montserrat"/>
              <a:ea typeface="Montserrat"/>
              <a:cs typeface="Montserrat"/>
              <a:sym typeface="Montserrat"/>
            </a:endParaRPr>
          </a:p>
          <a:p>
            <a:pPr indent="0" lvl="0" marL="0" rtl="0" algn="l">
              <a:lnSpc>
                <a:spcPct val="115000"/>
              </a:lnSpc>
              <a:spcBef>
                <a:spcPts val="600"/>
              </a:spcBef>
              <a:spcAft>
                <a:spcPts val="0"/>
              </a:spcAft>
              <a:buSzPts val="1800"/>
              <a:buNone/>
            </a:pPr>
            <a:r>
              <a:t/>
            </a:r>
            <a:endParaRPr b="1" sz="1200">
              <a:solidFill>
                <a:schemeClr val="lt1"/>
              </a:solidFill>
              <a:highlight>
                <a:srgbClr val="FFFFFF"/>
              </a:highlight>
              <a:latin typeface="Montserrat"/>
              <a:ea typeface="Montserrat"/>
              <a:cs typeface="Montserrat"/>
              <a:sym typeface="Montserrat"/>
            </a:endParaRPr>
          </a:p>
          <a:p>
            <a:pPr indent="0" lvl="0" marL="0" rtl="0" algn="l">
              <a:lnSpc>
                <a:spcPct val="115000"/>
              </a:lnSpc>
              <a:spcBef>
                <a:spcPts val="600"/>
              </a:spcBef>
              <a:spcAft>
                <a:spcPts val="0"/>
              </a:spcAft>
              <a:buSzPts val="1800"/>
              <a:buNone/>
            </a:pPr>
            <a:r>
              <a:t/>
            </a:r>
            <a:endParaRPr b="1" sz="1200">
              <a:solidFill>
                <a:schemeClr val="lt1"/>
              </a:solidFill>
              <a:highlight>
                <a:srgbClr val="FFFFFF"/>
              </a:highlight>
              <a:latin typeface="Montserrat"/>
              <a:ea typeface="Montserrat"/>
              <a:cs typeface="Montserrat"/>
              <a:sym typeface="Montserrat"/>
            </a:endParaRPr>
          </a:p>
          <a:p>
            <a:pPr indent="0" lvl="0" marL="0" rtl="0" algn="l">
              <a:lnSpc>
                <a:spcPct val="115000"/>
              </a:lnSpc>
              <a:spcBef>
                <a:spcPts val="600"/>
              </a:spcBef>
              <a:spcAft>
                <a:spcPts val="0"/>
              </a:spcAft>
              <a:buSzPts val="1800"/>
              <a:buNone/>
            </a:pPr>
            <a:r>
              <a:t/>
            </a:r>
            <a:endParaRPr b="1" sz="1200">
              <a:solidFill>
                <a:schemeClr val="lt1"/>
              </a:solidFill>
              <a:highlight>
                <a:srgbClr val="FFFFFF"/>
              </a:highlight>
              <a:latin typeface="Montserrat"/>
              <a:ea typeface="Montserrat"/>
              <a:cs typeface="Montserrat"/>
              <a:sym typeface="Montserrat"/>
            </a:endParaRPr>
          </a:p>
          <a:p>
            <a:pPr indent="0" lvl="0" marL="457200" rtl="0" algn="l">
              <a:lnSpc>
                <a:spcPct val="115000"/>
              </a:lnSpc>
              <a:spcBef>
                <a:spcPts val="500"/>
              </a:spcBef>
              <a:spcAft>
                <a:spcPts val="0"/>
              </a:spcAft>
              <a:buSzPts val="1800"/>
              <a:buNone/>
            </a:pPr>
            <a:r>
              <a:t/>
            </a:r>
            <a:endParaRPr b="1" sz="1200">
              <a:solidFill>
                <a:schemeClr val="lt1"/>
              </a:solidFill>
              <a:latin typeface="Montserrat"/>
              <a:ea typeface="Montserrat"/>
              <a:cs typeface="Montserrat"/>
              <a:sym typeface="Montserrat"/>
            </a:endParaRPr>
          </a:p>
          <a:p>
            <a:pPr indent="0" lvl="0" marL="0" rtl="0" algn="l">
              <a:lnSpc>
                <a:spcPct val="115000"/>
              </a:lnSpc>
              <a:spcBef>
                <a:spcPts val="0"/>
              </a:spcBef>
              <a:spcAft>
                <a:spcPts val="0"/>
              </a:spcAft>
              <a:buSzPts val="1800"/>
              <a:buNone/>
            </a:pPr>
            <a:r>
              <a:t/>
            </a:r>
            <a:endParaRPr sz="1400">
              <a:solidFill>
                <a:schemeClr val="lt1"/>
              </a:solidFill>
              <a:highlight>
                <a:srgbClr val="FFFFFF"/>
              </a:highlight>
              <a:latin typeface="Montserrat"/>
              <a:ea typeface="Montserrat"/>
              <a:cs typeface="Montserrat"/>
              <a:sym typeface="Montserrat"/>
            </a:endParaRPr>
          </a:p>
          <a:p>
            <a:pPr indent="0" lvl="0" marL="457200" rtl="0" algn="l">
              <a:lnSpc>
                <a:spcPct val="115000"/>
              </a:lnSpc>
              <a:spcBef>
                <a:spcPts val="0"/>
              </a:spcBef>
              <a:spcAft>
                <a:spcPts val="0"/>
              </a:spcAft>
              <a:buSzPts val="1800"/>
              <a:buNone/>
            </a:pPr>
            <a:r>
              <a:t/>
            </a:r>
            <a:endParaRPr sz="1400">
              <a:solidFill>
                <a:srgbClr val="000000"/>
              </a:solidFill>
              <a:latin typeface="Montserrat"/>
              <a:ea typeface="Montserrat"/>
              <a:cs typeface="Montserrat"/>
              <a:sym typeface="Montserrat"/>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28"/>
          <p:cNvSpPr txBox="1"/>
          <p:nvPr>
            <p:ph type="title"/>
          </p:nvPr>
        </p:nvSpPr>
        <p:spPr>
          <a:xfrm>
            <a:off x="134050" y="2496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en-GB">
                <a:latin typeface="Montserrat"/>
                <a:ea typeface="Montserrat"/>
                <a:cs typeface="Montserrat"/>
                <a:sym typeface="Montserrat"/>
              </a:rPr>
              <a:t>Challenges</a:t>
            </a:r>
            <a:endParaRPr b="1">
              <a:latin typeface="Montserrat"/>
              <a:ea typeface="Montserrat"/>
              <a:cs typeface="Montserrat"/>
              <a:sym typeface="Montserrat"/>
            </a:endParaRPr>
          </a:p>
        </p:txBody>
      </p:sp>
      <p:sp>
        <p:nvSpPr>
          <p:cNvPr id="254" name="Google Shape;254;p28"/>
          <p:cNvSpPr txBox="1"/>
          <p:nvPr>
            <p:ph idx="1" type="body"/>
          </p:nvPr>
        </p:nvSpPr>
        <p:spPr>
          <a:xfrm>
            <a:off x="222875" y="1327975"/>
            <a:ext cx="8520600" cy="3416400"/>
          </a:xfrm>
          <a:prstGeom prst="rect">
            <a:avLst/>
          </a:prstGeom>
          <a:noFill/>
          <a:ln>
            <a:noFill/>
          </a:ln>
        </p:spPr>
        <p:txBody>
          <a:bodyPr anchorCtr="0" anchor="t" bIns="91425" lIns="91425" spcFirstLastPara="1" rIns="91425" wrap="square" tIns="91425">
            <a:noAutofit/>
          </a:bodyPr>
          <a:lstStyle/>
          <a:p>
            <a:pPr indent="-317500" lvl="0" marL="457200" marR="0" rtl="0" algn="just">
              <a:lnSpc>
                <a:spcPct val="115000"/>
              </a:lnSpc>
              <a:spcBef>
                <a:spcPts val="600"/>
              </a:spcBef>
              <a:spcAft>
                <a:spcPts val="0"/>
              </a:spcAft>
              <a:buClr>
                <a:schemeClr val="lt1"/>
              </a:buClr>
              <a:buSzPts val="1400"/>
              <a:buFont typeface="Montserrat"/>
              <a:buChar char="●"/>
            </a:pPr>
            <a:r>
              <a:rPr b="1" lang="en-GB" sz="1400">
                <a:solidFill>
                  <a:schemeClr val="lt1"/>
                </a:solidFill>
                <a:highlight>
                  <a:srgbClr val="FFFFFF"/>
                </a:highlight>
                <a:latin typeface="Montserrat"/>
                <a:ea typeface="Montserrat"/>
                <a:cs typeface="Montserrat"/>
                <a:sym typeface="Montserrat"/>
              </a:rPr>
              <a:t>Handling of sparsity was a major challenge as well since the user interactions were not present for the majority of the books.</a:t>
            </a:r>
            <a:endParaRPr b="1" sz="1400">
              <a:solidFill>
                <a:schemeClr val="lt1"/>
              </a:solidFill>
              <a:highlight>
                <a:srgbClr val="FFFFFF"/>
              </a:highlight>
              <a:latin typeface="Montserrat"/>
              <a:ea typeface="Montserrat"/>
              <a:cs typeface="Montserrat"/>
              <a:sym typeface="Montserrat"/>
            </a:endParaRPr>
          </a:p>
          <a:p>
            <a:pPr indent="0" lvl="0" marL="457200" marR="0" rtl="0" algn="just">
              <a:lnSpc>
                <a:spcPct val="115000"/>
              </a:lnSpc>
              <a:spcBef>
                <a:spcPts val="600"/>
              </a:spcBef>
              <a:spcAft>
                <a:spcPts val="0"/>
              </a:spcAft>
              <a:buSzPts val="1800"/>
              <a:buNone/>
            </a:pPr>
            <a:r>
              <a:t/>
            </a:r>
            <a:endParaRPr b="1" sz="1400">
              <a:solidFill>
                <a:schemeClr val="lt1"/>
              </a:solidFill>
              <a:highlight>
                <a:srgbClr val="FFFFFF"/>
              </a:highlight>
              <a:latin typeface="Montserrat"/>
              <a:ea typeface="Montserrat"/>
              <a:cs typeface="Montserrat"/>
              <a:sym typeface="Montserrat"/>
            </a:endParaRPr>
          </a:p>
          <a:p>
            <a:pPr indent="-317500" lvl="0" marL="457200" marR="0" rtl="0" algn="just">
              <a:lnSpc>
                <a:spcPct val="115000"/>
              </a:lnSpc>
              <a:spcBef>
                <a:spcPts val="600"/>
              </a:spcBef>
              <a:spcAft>
                <a:spcPts val="0"/>
              </a:spcAft>
              <a:buClr>
                <a:schemeClr val="lt1"/>
              </a:buClr>
              <a:buSzPts val="1400"/>
              <a:buFont typeface="Montserrat"/>
              <a:buChar char="●"/>
            </a:pPr>
            <a:r>
              <a:rPr b="1" lang="en-GB" sz="1400">
                <a:solidFill>
                  <a:schemeClr val="lt1"/>
                </a:solidFill>
                <a:highlight>
                  <a:srgbClr val="FFFFFF"/>
                </a:highlight>
                <a:latin typeface="Montserrat"/>
                <a:ea typeface="Montserrat"/>
                <a:cs typeface="Montserrat"/>
                <a:sym typeface="Montserrat"/>
              </a:rPr>
              <a:t>Understanding the metric for evaluation was a challenge as well. </a:t>
            </a:r>
            <a:endParaRPr b="1" sz="1400">
              <a:solidFill>
                <a:schemeClr val="lt1"/>
              </a:solidFill>
              <a:highlight>
                <a:srgbClr val="FFFFFF"/>
              </a:highlight>
              <a:latin typeface="Montserrat"/>
              <a:ea typeface="Montserrat"/>
              <a:cs typeface="Montserrat"/>
              <a:sym typeface="Montserrat"/>
            </a:endParaRPr>
          </a:p>
          <a:p>
            <a:pPr indent="0" lvl="0" marL="457200" marR="0" rtl="0" algn="just">
              <a:lnSpc>
                <a:spcPct val="115000"/>
              </a:lnSpc>
              <a:spcBef>
                <a:spcPts val="600"/>
              </a:spcBef>
              <a:spcAft>
                <a:spcPts val="0"/>
              </a:spcAft>
              <a:buSzPts val="1800"/>
              <a:buNone/>
            </a:pPr>
            <a:r>
              <a:t/>
            </a:r>
            <a:endParaRPr b="1" sz="1400">
              <a:solidFill>
                <a:schemeClr val="lt1"/>
              </a:solidFill>
              <a:highlight>
                <a:srgbClr val="FFFFFF"/>
              </a:highlight>
              <a:latin typeface="Montserrat"/>
              <a:ea typeface="Montserrat"/>
              <a:cs typeface="Montserrat"/>
              <a:sym typeface="Montserrat"/>
            </a:endParaRPr>
          </a:p>
          <a:p>
            <a:pPr indent="-317500" lvl="0" marL="457200" marR="0" rtl="0" algn="just">
              <a:lnSpc>
                <a:spcPct val="115000"/>
              </a:lnSpc>
              <a:spcBef>
                <a:spcPts val="600"/>
              </a:spcBef>
              <a:spcAft>
                <a:spcPts val="0"/>
              </a:spcAft>
              <a:buClr>
                <a:schemeClr val="lt1"/>
              </a:buClr>
              <a:buSzPts val="1400"/>
              <a:buFont typeface="Montserrat"/>
              <a:buChar char="●"/>
            </a:pPr>
            <a:r>
              <a:rPr b="1" lang="en-GB" sz="1400">
                <a:solidFill>
                  <a:schemeClr val="lt1"/>
                </a:solidFill>
                <a:highlight>
                  <a:srgbClr val="FFFFFF"/>
                </a:highlight>
                <a:latin typeface="Montserrat"/>
                <a:ea typeface="Montserrat"/>
                <a:cs typeface="Montserrat"/>
                <a:sym typeface="Montserrat"/>
              </a:rPr>
              <a:t>Since the data consisted of text data, data cleaning was a major challenge in features like Location etc..</a:t>
            </a:r>
            <a:endParaRPr b="1" sz="1400">
              <a:solidFill>
                <a:schemeClr val="lt1"/>
              </a:solidFill>
              <a:highlight>
                <a:srgbClr val="FFFFFF"/>
              </a:highlight>
              <a:latin typeface="Montserrat"/>
              <a:ea typeface="Montserrat"/>
              <a:cs typeface="Montserrat"/>
              <a:sym typeface="Montserrat"/>
            </a:endParaRPr>
          </a:p>
          <a:p>
            <a:pPr indent="0" lvl="0" marL="457200" marR="0" rtl="0" algn="just">
              <a:lnSpc>
                <a:spcPct val="115000"/>
              </a:lnSpc>
              <a:spcBef>
                <a:spcPts val="600"/>
              </a:spcBef>
              <a:spcAft>
                <a:spcPts val="0"/>
              </a:spcAft>
              <a:buSzPts val="1800"/>
              <a:buNone/>
            </a:pPr>
            <a:r>
              <a:t/>
            </a:r>
            <a:endParaRPr b="1" sz="1400">
              <a:solidFill>
                <a:schemeClr val="lt1"/>
              </a:solidFill>
              <a:highlight>
                <a:srgbClr val="FFFFFF"/>
              </a:highlight>
              <a:latin typeface="Montserrat"/>
              <a:ea typeface="Montserrat"/>
              <a:cs typeface="Montserrat"/>
              <a:sym typeface="Montserrat"/>
            </a:endParaRPr>
          </a:p>
          <a:p>
            <a:pPr indent="-317500" lvl="0" marL="457200" marR="0" rtl="0" algn="just">
              <a:lnSpc>
                <a:spcPct val="115000"/>
              </a:lnSpc>
              <a:spcBef>
                <a:spcPts val="600"/>
              </a:spcBef>
              <a:spcAft>
                <a:spcPts val="0"/>
              </a:spcAft>
              <a:buClr>
                <a:schemeClr val="lt1"/>
              </a:buClr>
              <a:buSzPts val="1400"/>
              <a:buFont typeface="Montserrat"/>
              <a:buChar char="●"/>
            </a:pPr>
            <a:r>
              <a:rPr b="1" lang="en-GB" sz="1400">
                <a:solidFill>
                  <a:schemeClr val="lt1"/>
                </a:solidFill>
                <a:highlight>
                  <a:srgbClr val="FFFFFF"/>
                </a:highlight>
                <a:latin typeface="Montserrat"/>
                <a:ea typeface="Montserrat"/>
                <a:cs typeface="Montserrat"/>
                <a:sym typeface="Montserrat"/>
              </a:rPr>
              <a:t>Decision making on missing value imputations and outlier treatment was quite challenging as well.</a:t>
            </a:r>
            <a:endParaRPr b="1" sz="1400">
              <a:solidFill>
                <a:schemeClr val="lt1"/>
              </a:solidFill>
              <a:highlight>
                <a:srgbClr val="FFFFFF"/>
              </a:highlight>
              <a:latin typeface="Montserrat"/>
              <a:ea typeface="Montserrat"/>
              <a:cs typeface="Montserrat"/>
              <a:sym typeface="Montserrat"/>
            </a:endParaRPr>
          </a:p>
          <a:p>
            <a:pPr indent="0" lvl="0" marL="457200" marR="0" rtl="0" algn="just">
              <a:lnSpc>
                <a:spcPct val="115000"/>
              </a:lnSpc>
              <a:spcBef>
                <a:spcPts val="600"/>
              </a:spcBef>
              <a:spcAft>
                <a:spcPts val="0"/>
              </a:spcAft>
              <a:buSzPts val="1800"/>
              <a:buNone/>
            </a:pPr>
            <a:r>
              <a:t/>
            </a:r>
            <a:endParaRPr b="1" sz="1200">
              <a:solidFill>
                <a:schemeClr val="lt1"/>
              </a:solidFill>
              <a:highlight>
                <a:srgbClr val="FFFFFF"/>
              </a:highlight>
              <a:latin typeface="Montserrat"/>
              <a:ea typeface="Montserrat"/>
              <a:cs typeface="Montserrat"/>
              <a:sym typeface="Montserrat"/>
            </a:endParaRPr>
          </a:p>
          <a:p>
            <a:pPr indent="0" lvl="0" marL="457200" marR="0" rtl="0" algn="just">
              <a:lnSpc>
                <a:spcPct val="115000"/>
              </a:lnSpc>
              <a:spcBef>
                <a:spcPts val="600"/>
              </a:spcBef>
              <a:spcAft>
                <a:spcPts val="0"/>
              </a:spcAft>
              <a:buSzPts val="1800"/>
              <a:buNone/>
            </a:pPr>
            <a:r>
              <a:t/>
            </a:r>
            <a:endParaRPr b="1" sz="1200">
              <a:solidFill>
                <a:schemeClr val="lt1"/>
              </a:solidFill>
              <a:highlight>
                <a:srgbClr val="FFFFFF"/>
              </a:highlight>
              <a:latin typeface="Montserrat"/>
              <a:ea typeface="Montserrat"/>
              <a:cs typeface="Montserrat"/>
              <a:sym typeface="Montserrat"/>
            </a:endParaRPr>
          </a:p>
          <a:p>
            <a:pPr indent="0" lvl="0" marL="457200" marR="0" rtl="0" algn="just">
              <a:lnSpc>
                <a:spcPct val="115000"/>
              </a:lnSpc>
              <a:spcBef>
                <a:spcPts val="600"/>
              </a:spcBef>
              <a:spcAft>
                <a:spcPts val="0"/>
              </a:spcAft>
              <a:buSzPts val="1800"/>
              <a:buNone/>
            </a:pPr>
            <a:r>
              <a:t/>
            </a:r>
            <a:endParaRPr b="1" sz="1200">
              <a:solidFill>
                <a:schemeClr val="lt1"/>
              </a:solidFill>
              <a:highlight>
                <a:srgbClr val="FFFFFF"/>
              </a:highlight>
              <a:latin typeface="Montserrat"/>
              <a:ea typeface="Montserrat"/>
              <a:cs typeface="Montserrat"/>
              <a:sym typeface="Montserrat"/>
            </a:endParaRPr>
          </a:p>
          <a:p>
            <a:pPr indent="0" lvl="0" marL="457200" rtl="0" algn="l">
              <a:lnSpc>
                <a:spcPct val="115000"/>
              </a:lnSpc>
              <a:spcBef>
                <a:spcPts val="500"/>
              </a:spcBef>
              <a:spcAft>
                <a:spcPts val="0"/>
              </a:spcAft>
              <a:buSzPts val="1800"/>
              <a:buNone/>
            </a:pPr>
            <a:r>
              <a:t/>
            </a:r>
            <a:endParaRPr b="1" sz="1400">
              <a:solidFill>
                <a:schemeClr val="lt1"/>
              </a:solidFill>
              <a:latin typeface="Montserrat"/>
              <a:ea typeface="Montserrat"/>
              <a:cs typeface="Montserrat"/>
              <a:sym typeface="Montserrat"/>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29"/>
          <p:cNvSpPr txBox="1"/>
          <p:nvPr>
            <p:ph type="title"/>
          </p:nvPr>
        </p:nvSpPr>
        <p:spPr>
          <a:xfrm>
            <a:off x="134050" y="2496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en-GB">
                <a:latin typeface="Montserrat"/>
                <a:ea typeface="Montserrat"/>
                <a:cs typeface="Montserrat"/>
                <a:sym typeface="Montserrat"/>
              </a:rPr>
              <a:t>Future Scope</a:t>
            </a:r>
            <a:endParaRPr b="1">
              <a:latin typeface="Montserrat"/>
              <a:ea typeface="Montserrat"/>
              <a:cs typeface="Montserrat"/>
              <a:sym typeface="Montserrat"/>
            </a:endParaRPr>
          </a:p>
        </p:txBody>
      </p:sp>
      <p:sp>
        <p:nvSpPr>
          <p:cNvPr id="260" name="Google Shape;260;p29"/>
          <p:cNvSpPr txBox="1"/>
          <p:nvPr>
            <p:ph idx="1" type="body"/>
          </p:nvPr>
        </p:nvSpPr>
        <p:spPr>
          <a:xfrm>
            <a:off x="222875" y="1327975"/>
            <a:ext cx="8520600" cy="3416400"/>
          </a:xfrm>
          <a:prstGeom prst="rect">
            <a:avLst/>
          </a:prstGeom>
          <a:noFill/>
          <a:ln>
            <a:noFill/>
          </a:ln>
        </p:spPr>
        <p:txBody>
          <a:bodyPr anchorCtr="0" anchor="t" bIns="91425" lIns="91425" spcFirstLastPara="1" rIns="91425" wrap="square" tIns="91425">
            <a:noAutofit/>
          </a:bodyPr>
          <a:lstStyle/>
          <a:p>
            <a:pPr indent="-317500" lvl="0" marL="457200" marR="0" rtl="0" algn="just">
              <a:lnSpc>
                <a:spcPct val="115000"/>
              </a:lnSpc>
              <a:spcBef>
                <a:spcPts val="600"/>
              </a:spcBef>
              <a:spcAft>
                <a:spcPts val="0"/>
              </a:spcAft>
              <a:buClr>
                <a:schemeClr val="lt1"/>
              </a:buClr>
              <a:buSzPts val="1400"/>
              <a:buFont typeface="Montserrat"/>
              <a:buChar char="●"/>
            </a:pPr>
            <a:r>
              <a:rPr b="1" lang="en-GB" sz="1400">
                <a:solidFill>
                  <a:schemeClr val="lt1"/>
                </a:solidFill>
                <a:highlight>
                  <a:srgbClr val="FFFFFF"/>
                </a:highlight>
                <a:latin typeface="Montserrat"/>
                <a:ea typeface="Montserrat"/>
                <a:cs typeface="Montserrat"/>
                <a:sym typeface="Montserrat"/>
              </a:rPr>
              <a:t>Given more information regarding the books dataset, namely features like Genre, Description etc, we could implement a  content-filtering based recommendation system and compare the results with the existing collaborative-filtering based system. </a:t>
            </a:r>
            <a:endParaRPr b="1" sz="1400">
              <a:solidFill>
                <a:schemeClr val="lt1"/>
              </a:solidFill>
              <a:highlight>
                <a:srgbClr val="FFFFFF"/>
              </a:highlight>
              <a:latin typeface="Montserrat"/>
              <a:ea typeface="Montserrat"/>
              <a:cs typeface="Montserrat"/>
              <a:sym typeface="Montserrat"/>
            </a:endParaRPr>
          </a:p>
          <a:p>
            <a:pPr indent="0" lvl="0" marL="457200" marR="0" rtl="0" algn="just">
              <a:lnSpc>
                <a:spcPct val="115000"/>
              </a:lnSpc>
              <a:spcBef>
                <a:spcPts val="600"/>
              </a:spcBef>
              <a:spcAft>
                <a:spcPts val="0"/>
              </a:spcAft>
              <a:buSzPts val="1800"/>
              <a:buNone/>
            </a:pPr>
            <a:r>
              <a:t/>
            </a:r>
            <a:endParaRPr b="1" sz="1400">
              <a:solidFill>
                <a:schemeClr val="lt1"/>
              </a:solidFill>
              <a:highlight>
                <a:srgbClr val="FFFFFF"/>
              </a:highlight>
              <a:latin typeface="Montserrat"/>
              <a:ea typeface="Montserrat"/>
              <a:cs typeface="Montserrat"/>
              <a:sym typeface="Montserrat"/>
            </a:endParaRPr>
          </a:p>
          <a:p>
            <a:pPr indent="-317500" lvl="0" marL="457200" marR="0" rtl="0" algn="just">
              <a:lnSpc>
                <a:spcPct val="115000"/>
              </a:lnSpc>
              <a:spcBef>
                <a:spcPts val="600"/>
              </a:spcBef>
              <a:spcAft>
                <a:spcPts val="0"/>
              </a:spcAft>
              <a:buClr>
                <a:schemeClr val="lt1"/>
              </a:buClr>
              <a:buSzPts val="1400"/>
              <a:buFont typeface="Montserrat"/>
              <a:buChar char="●"/>
            </a:pPr>
            <a:r>
              <a:rPr b="1" lang="en-GB" sz="1400">
                <a:solidFill>
                  <a:schemeClr val="lt1"/>
                </a:solidFill>
                <a:highlight>
                  <a:srgbClr val="FFFFFF"/>
                </a:highlight>
                <a:latin typeface="Montserrat"/>
                <a:ea typeface="Montserrat"/>
                <a:cs typeface="Montserrat"/>
                <a:sym typeface="Montserrat"/>
              </a:rPr>
              <a:t>We would like to explore various clustering approaches  for clustering the users based on Age, Location etc., and then implement voting algorithms to recommend items to the user depending on the cluster into which it belongs.</a:t>
            </a:r>
            <a:endParaRPr b="1" sz="1400">
              <a:solidFill>
                <a:schemeClr val="lt1"/>
              </a:solidFill>
              <a:highlight>
                <a:srgbClr val="FFFFFF"/>
              </a:highlight>
              <a:latin typeface="Montserrat"/>
              <a:ea typeface="Montserrat"/>
              <a:cs typeface="Montserrat"/>
              <a:sym typeface="Montserrat"/>
            </a:endParaRPr>
          </a:p>
          <a:p>
            <a:pPr indent="0" lvl="0" marL="457200" marR="0" rtl="0" algn="just">
              <a:lnSpc>
                <a:spcPct val="115000"/>
              </a:lnSpc>
              <a:spcBef>
                <a:spcPts val="600"/>
              </a:spcBef>
              <a:spcAft>
                <a:spcPts val="0"/>
              </a:spcAft>
              <a:buSzPts val="1800"/>
              <a:buNone/>
            </a:pPr>
            <a:r>
              <a:t/>
            </a:r>
            <a:endParaRPr b="1" sz="1400">
              <a:solidFill>
                <a:schemeClr val="lt1"/>
              </a:solidFill>
              <a:highlight>
                <a:srgbClr val="FFFFFF"/>
              </a:highlight>
              <a:latin typeface="Montserrat"/>
              <a:ea typeface="Montserrat"/>
              <a:cs typeface="Montserrat"/>
              <a:sym typeface="Montserrat"/>
            </a:endParaRPr>
          </a:p>
          <a:p>
            <a:pPr indent="0" lvl="0" marL="457200" marR="0" rtl="0" algn="just">
              <a:lnSpc>
                <a:spcPct val="115000"/>
              </a:lnSpc>
              <a:spcBef>
                <a:spcPts val="600"/>
              </a:spcBef>
              <a:spcAft>
                <a:spcPts val="0"/>
              </a:spcAft>
              <a:buSzPts val="1800"/>
              <a:buNone/>
            </a:pPr>
            <a:r>
              <a:t/>
            </a:r>
            <a:endParaRPr b="1" sz="1400">
              <a:solidFill>
                <a:schemeClr val="lt1"/>
              </a:solidFill>
              <a:highlight>
                <a:srgbClr val="FFFFFF"/>
              </a:highlight>
              <a:latin typeface="Montserrat"/>
              <a:ea typeface="Montserrat"/>
              <a:cs typeface="Montserrat"/>
              <a:sym typeface="Montserrat"/>
            </a:endParaRPr>
          </a:p>
          <a:p>
            <a:pPr indent="0" lvl="0" marL="457200" marR="0" rtl="0" algn="just">
              <a:lnSpc>
                <a:spcPct val="115000"/>
              </a:lnSpc>
              <a:spcBef>
                <a:spcPts val="600"/>
              </a:spcBef>
              <a:spcAft>
                <a:spcPts val="0"/>
              </a:spcAft>
              <a:buSzPts val="1800"/>
              <a:buNone/>
            </a:pPr>
            <a:r>
              <a:t/>
            </a:r>
            <a:endParaRPr b="1" sz="1200">
              <a:solidFill>
                <a:schemeClr val="lt1"/>
              </a:solidFill>
              <a:highlight>
                <a:srgbClr val="FFFFFF"/>
              </a:highlight>
              <a:latin typeface="Montserrat"/>
              <a:ea typeface="Montserrat"/>
              <a:cs typeface="Montserrat"/>
              <a:sym typeface="Montserrat"/>
            </a:endParaRPr>
          </a:p>
          <a:p>
            <a:pPr indent="0" lvl="0" marL="457200" marR="0" rtl="0" algn="just">
              <a:lnSpc>
                <a:spcPct val="115000"/>
              </a:lnSpc>
              <a:spcBef>
                <a:spcPts val="600"/>
              </a:spcBef>
              <a:spcAft>
                <a:spcPts val="0"/>
              </a:spcAft>
              <a:buSzPts val="1800"/>
              <a:buNone/>
            </a:pPr>
            <a:r>
              <a:t/>
            </a:r>
            <a:endParaRPr b="1" sz="1200">
              <a:solidFill>
                <a:schemeClr val="lt1"/>
              </a:solidFill>
              <a:highlight>
                <a:srgbClr val="FFFFFF"/>
              </a:highlight>
              <a:latin typeface="Montserrat"/>
              <a:ea typeface="Montserrat"/>
              <a:cs typeface="Montserrat"/>
              <a:sym typeface="Montserrat"/>
            </a:endParaRPr>
          </a:p>
          <a:p>
            <a:pPr indent="0" lvl="0" marL="457200" rtl="0" algn="l">
              <a:lnSpc>
                <a:spcPct val="115000"/>
              </a:lnSpc>
              <a:spcBef>
                <a:spcPts val="500"/>
              </a:spcBef>
              <a:spcAft>
                <a:spcPts val="0"/>
              </a:spcAft>
              <a:buSzPts val="1800"/>
              <a:buNone/>
            </a:pPr>
            <a:r>
              <a:t/>
            </a:r>
            <a:endParaRPr b="1" sz="1400">
              <a:solidFill>
                <a:schemeClr val="lt1"/>
              </a:solidFill>
              <a:latin typeface="Montserrat"/>
              <a:ea typeface="Montserrat"/>
              <a:cs typeface="Montserrat"/>
              <a:sym typeface="Montserra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en-GB">
                <a:latin typeface="Montserrat"/>
                <a:ea typeface="Montserrat"/>
                <a:cs typeface="Montserrat"/>
                <a:sym typeface="Montserrat"/>
              </a:rPr>
              <a:t>Problem Statement</a:t>
            </a:r>
            <a:endParaRPr b="1">
              <a:latin typeface="Montserrat"/>
              <a:ea typeface="Montserrat"/>
              <a:cs typeface="Montserrat"/>
              <a:sym typeface="Montserrat"/>
            </a:endParaRPr>
          </a:p>
        </p:txBody>
      </p:sp>
      <p:sp>
        <p:nvSpPr>
          <p:cNvPr id="67" name="Google Shape;67;p3"/>
          <p:cNvSpPr txBox="1"/>
          <p:nvPr>
            <p:ph idx="1" type="body"/>
          </p:nvPr>
        </p:nvSpPr>
        <p:spPr>
          <a:xfrm>
            <a:off x="4429375" y="1500213"/>
            <a:ext cx="4624800" cy="3332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GB" sz="1400">
                <a:solidFill>
                  <a:schemeClr val="lt1"/>
                </a:solidFill>
                <a:highlight>
                  <a:srgbClr val="FFFFFF"/>
                </a:highlight>
                <a:latin typeface="Montserrat"/>
                <a:ea typeface="Montserrat"/>
                <a:cs typeface="Montserrat"/>
                <a:sym typeface="Montserrat"/>
              </a:rPr>
              <a:t>During the last few decades, with the rise of Youtube, Amazon, Netflix, and many other such web services, recommender systems have become much more important in our lives in terms of providing highly personalized and relevant content.</a:t>
            </a:r>
            <a:endParaRPr sz="1400">
              <a:solidFill>
                <a:schemeClr val="lt1"/>
              </a:solidFill>
              <a:highlight>
                <a:srgbClr val="FFFFFF"/>
              </a:highlight>
              <a:latin typeface="Montserrat"/>
              <a:ea typeface="Montserrat"/>
              <a:cs typeface="Montserrat"/>
              <a:sym typeface="Montserrat"/>
            </a:endParaRPr>
          </a:p>
          <a:p>
            <a:pPr indent="0" lvl="0" marL="0" rtl="0" algn="l">
              <a:lnSpc>
                <a:spcPct val="115000"/>
              </a:lnSpc>
              <a:spcBef>
                <a:spcPts val="0"/>
              </a:spcBef>
              <a:spcAft>
                <a:spcPts val="0"/>
              </a:spcAft>
              <a:buSzPts val="1800"/>
              <a:buNone/>
            </a:pPr>
            <a:r>
              <a:t/>
            </a:r>
            <a:endParaRPr b="1" sz="1400">
              <a:solidFill>
                <a:schemeClr val="lt1"/>
              </a:solidFill>
              <a:latin typeface="Montserrat"/>
              <a:ea typeface="Montserrat"/>
              <a:cs typeface="Montserrat"/>
              <a:sym typeface="Montserrat"/>
            </a:endParaRPr>
          </a:p>
          <a:p>
            <a:pPr indent="0" lvl="0" marL="0" rtl="0" algn="l">
              <a:lnSpc>
                <a:spcPct val="115000"/>
              </a:lnSpc>
              <a:spcBef>
                <a:spcPts val="0"/>
              </a:spcBef>
              <a:spcAft>
                <a:spcPts val="0"/>
              </a:spcAft>
              <a:buSzPts val="1800"/>
              <a:buNone/>
            </a:pPr>
            <a:r>
              <a:rPr b="1" lang="en-GB" sz="1400">
                <a:solidFill>
                  <a:schemeClr val="lt1"/>
                </a:solidFill>
                <a:latin typeface="Montserrat"/>
                <a:ea typeface="Montserrat"/>
                <a:cs typeface="Montserrat"/>
                <a:sym typeface="Montserrat"/>
              </a:rPr>
              <a:t>The main objective is to create a recommendation system to recommend relevant books to users based on popularity and user interests.</a:t>
            </a:r>
            <a:endParaRPr b="1" sz="1700">
              <a:solidFill>
                <a:schemeClr val="lt1"/>
              </a:solidFill>
              <a:latin typeface="Montserrat"/>
              <a:ea typeface="Montserrat"/>
              <a:cs typeface="Montserrat"/>
              <a:sym typeface="Montserrat"/>
            </a:endParaRPr>
          </a:p>
        </p:txBody>
      </p:sp>
      <p:pic>
        <p:nvPicPr>
          <p:cNvPr id="68" name="Google Shape;68;p3"/>
          <p:cNvPicPr preferRelativeResize="0"/>
          <p:nvPr/>
        </p:nvPicPr>
        <p:blipFill rotWithShape="1">
          <a:blip r:embed="rId3">
            <a:alphaModFix/>
          </a:blip>
          <a:srcRect b="0" l="0" r="0" t="0"/>
          <a:stretch/>
        </p:blipFill>
        <p:spPr>
          <a:xfrm>
            <a:off x="240625" y="1500225"/>
            <a:ext cx="3809874" cy="3203976"/>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30"/>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5200"/>
              <a:buNone/>
            </a:pPr>
            <a:r>
              <a:t/>
            </a:r>
            <a:endParaRPr b="1">
              <a:latin typeface="Montserrat"/>
              <a:ea typeface="Montserrat"/>
              <a:cs typeface="Montserrat"/>
              <a:sym typeface="Montserrat"/>
            </a:endParaRPr>
          </a:p>
          <a:p>
            <a:pPr indent="0" lvl="0" marL="0" rtl="0" algn="ctr">
              <a:lnSpc>
                <a:spcPct val="100000"/>
              </a:lnSpc>
              <a:spcBef>
                <a:spcPts val="0"/>
              </a:spcBef>
              <a:spcAft>
                <a:spcPts val="0"/>
              </a:spcAft>
              <a:buSzPts val="5200"/>
              <a:buNone/>
            </a:pPr>
            <a:r>
              <a:rPr b="1" lang="en-GB">
                <a:latin typeface="Montserrat"/>
                <a:ea typeface="Montserrat"/>
                <a:cs typeface="Montserrat"/>
                <a:sym typeface="Montserrat"/>
              </a:rPr>
              <a:t>Thank You</a:t>
            </a:r>
            <a:endParaRPr b="1">
              <a:latin typeface="Montserrat"/>
              <a:ea typeface="Montserrat"/>
              <a:cs typeface="Montserrat"/>
              <a:sym typeface="Montserrat"/>
            </a:endParaRPr>
          </a:p>
          <a:p>
            <a:pPr indent="0" lvl="0" marL="0" rtl="0" algn="ctr">
              <a:lnSpc>
                <a:spcPct val="100000"/>
              </a:lnSpc>
              <a:spcBef>
                <a:spcPts val="0"/>
              </a:spcBef>
              <a:spcAft>
                <a:spcPts val="0"/>
              </a:spcAft>
              <a:buSzPts val="5200"/>
              <a:buNone/>
            </a:pPr>
            <a:r>
              <a:rPr b="1" lang="en-GB">
                <a:latin typeface="Montserrat"/>
                <a:ea typeface="Montserrat"/>
                <a:cs typeface="Montserrat"/>
                <a:sym typeface="Montserrat"/>
              </a:rPr>
              <a:t>Q &amp; A</a:t>
            </a:r>
            <a:endParaRPr b="1">
              <a:latin typeface="Montserrat"/>
              <a:ea typeface="Montserrat"/>
              <a:cs typeface="Montserrat"/>
              <a:sym typeface="Montserra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4"/>
          <p:cNvSpPr txBox="1"/>
          <p:nvPr>
            <p:ph type="title"/>
          </p:nvPr>
        </p:nvSpPr>
        <p:spPr>
          <a:xfrm>
            <a:off x="311700" y="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en-GB">
                <a:latin typeface="Montserrat"/>
                <a:ea typeface="Montserrat"/>
                <a:cs typeface="Montserrat"/>
                <a:sym typeface="Montserrat"/>
              </a:rPr>
              <a:t>Data Summary</a:t>
            </a:r>
            <a:endParaRPr b="1">
              <a:latin typeface="Montserrat"/>
              <a:ea typeface="Montserrat"/>
              <a:cs typeface="Montserrat"/>
              <a:sym typeface="Montserrat"/>
            </a:endParaRPr>
          </a:p>
        </p:txBody>
      </p:sp>
      <p:sp>
        <p:nvSpPr>
          <p:cNvPr id="74" name="Google Shape;74;p4"/>
          <p:cNvSpPr txBox="1"/>
          <p:nvPr>
            <p:ph idx="1" type="body"/>
          </p:nvPr>
        </p:nvSpPr>
        <p:spPr>
          <a:xfrm>
            <a:off x="311700" y="386100"/>
            <a:ext cx="8520600" cy="4087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600"/>
              </a:spcBef>
              <a:spcAft>
                <a:spcPts val="0"/>
              </a:spcAft>
              <a:buSzPts val="1800"/>
              <a:buNone/>
            </a:pPr>
            <a:r>
              <a:rPr lang="en-GB" sz="1400">
                <a:solidFill>
                  <a:schemeClr val="lt1"/>
                </a:solidFill>
                <a:highlight>
                  <a:srgbClr val="FFFFFF"/>
                </a:highlight>
                <a:latin typeface="Montserrat"/>
                <a:ea typeface="Montserrat"/>
                <a:cs typeface="Montserrat"/>
                <a:sym typeface="Montserrat"/>
              </a:rPr>
              <a:t>The dataset is comprised of three csv files:: User_df, Books_df, Ratings_df</a:t>
            </a:r>
            <a:endParaRPr sz="1400">
              <a:solidFill>
                <a:schemeClr val="lt1"/>
              </a:solidFill>
              <a:highlight>
                <a:srgbClr val="FFFFFF"/>
              </a:highlight>
              <a:latin typeface="Montserrat"/>
              <a:ea typeface="Montserrat"/>
              <a:cs typeface="Montserrat"/>
              <a:sym typeface="Montserrat"/>
            </a:endParaRPr>
          </a:p>
          <a:p>
            <a:pPr indent="0" lvl="0" marL="457200" rtl="0" algn="l">
              <a:lnSpc>
                <a:spcPct val="100000"/>
              </a:lnSpc>
              <a:spcBef>
                <a:spcPts val="500"/>
              </a:spcBef>
              <a:spcAft>
                <a:spcPts val="0"/>
              </a:spcAft>
              <a:buSzPts val="1800"/>
              <a:buNone/>
            </a:pPr>
            <a:r>
              <a:t/>
            </a:r>
            <a:endParaRPr sz="1400">
              <a:solidFill>
                <a:schemeClr val="lt1"/>
              </a:solidFill>
              <a:highlight>
                <a:srgbClr val="FFFFFF"/>
              </a:highlight>
              <a:latin typeface="Montserrat"/>
              <a:ea typeface="Montserrat"/>
              <a:cs typeface="Montserrat"/>
              <a:sym typeface="Montserrat"/>
            </a:endParaRPr>
          </a:p>
          <a:p>
            <a:pPr indent="0" lvl="0" marL="0" rtl="0" algn="l">
              <a:lnSpc>
                <a:spcPct val="115000"/>
              </a:lnSpc>
              <a:spcBef>
                <a:spcPts val="0"/>
              </a:spcBef>
              <a:spcAft>
                <a:spcPts val="0"/>
              </a:spcAft>
              <a:buSzPts val="1800"/>
              <a:buNone/>
            </a:pPr>
            <a:r>
              <a:rPr lang="en-GB" sz="1400">
                <a:solidFill>
                  <a:schemeClr val="lt1"/>
                </a:solidFill>
                <a:latin typeface="Montserrat"/>
                <a:ea typeface="Montserrat"/>
                <a:cs typeface="Montserrat"/>
                <a:sym typeface="Montserrat"/>
              </a:rPr>
              <a:t>  Users_dataset.</a:t>
            </a:r>
            <a:endParaRPr sz="1400">
              <a:solidFill>
                <a:schemeClr val="lt1"/>
              </a:solidFill>
              <a:latin typeface="Montserrat"/>
              <a:ea typeface="Montserrat"/>
              <a:cs typeface="Montserrat"/>
              <a:sym typeface="Montserrat"/>
            </a:endParaRPr>
          </a:p>
          <a:p>
            <a:pPr indent="-317500" lvl="0" marL="457200" rtl="0" algn="l">
              <a:lnSpc>
                <a:spcPct val="115000"/>
              </a:lnSpc>
              <a:spcBef>
                <a:spcPts val="0"/>
              </a:spcBef>
              <a:spcAft>
                <a:spcPts val="0"/>
              </a:spcAft>
              <a:buClr>
                <a:schemeClr val="lt1"/>
              </a:buClr>
              <a:buSzPts val="1400"/>
              <a:buFont typeface="Montserrat"/>
              <a:buChar char="●"/>
            </a:pPr>
            <a:r>
              <a:rPr lang="en-GB" sz="1400">
                <a:solidFill>
                  <a:schemeClr val="lt1"/>
                </a:solidFill>
                <a:latin typeface="Montserrat"/>
                <a:ea typeface="Montserrat"/>
                <a:cs typeface="Montserrat"/>
                <a:sym typeface="Montserrat"/>
              </a:rPr>
              <a:t>User-ID (unique for each user)</a:t>
            </a:r>
            <a:endParaRPr sz="1400">
              <a:solidFill>
                <a:schemeClr val="lt1"/>
              </a:solidFill>
              <a:latin typeface="Montserrat"/>
              <a:ea typeface="Montserrat"/>
              <a:cs typeface="Montserrat"/>
              <a:sym typeface="Montserrat"/>
            </a:endParaRPr>
          </a:p>
          <a:p>
            <a:pPr indent="-317500" lvl="0" marL="457200" rtl="0" algn="l">
              <a:lnSpc>
                <a:spcPct val="115000"/>
              </a:lnSpc>
              <a:spcBef>
                <a:spcPts val="0"/>
              </a:spcBef>
              <a:spcAft>
                <a:spcPts val="0"/>
              </a:spcAft>
              <a:buClr>
                <a:schemeClr val="lt1"/>
              </a:buClr>
              <a:buSzPts val="1400"/>
              <a:buFont typeface="Montserrat"/>
              <a:buChar char="●"/>
            </a:pPr>
            <a:r>
              <a:rPr lang="en-GB" sz="1400">
                <a:solidFill>
                  <a:schemeClr val="lt1"/>
                </a:solidFill>
                <a:latin typeface="Montserrat"/>
                <a:ea typeface="Montserrat"/>
                <a:cs typeface="Montserrat"/>
                <a:sym typeface="Montserrat"/>
              </a:rPr>
              <a:t>Location (contains city, state and country separated by commas)</a:t>
            </a:r>
            <a:endParaRPr sz="1400">
              <a:solidFill>
                <a:schemeClr val="lt1"/>
              </a:solidFill>
              <a:latin typeface="Montserrat"/>
              <a:ea typeface="Montserrat"/>
              <a:cs typeface="Montserrat"/>
              <a:sym typeface="Montserrat"/>
            </a:endParaRPr>
          </a:p>
          <a:p>
            <a:pPr indent="-317500" lvl="0" marL="457200" rtl="0" algn="l">
              <a:lnSpc>
                <a:spcPct val="115000"/>
              </a:lnSpc>
              <a:spcBef>
                <a:spcPts val="0"/>
              </a:spcBef>
              <a:spcAft>
                <a:spcPts val="0"/>
              </a:spcAft>
              <a:buClr>
                <a:schemeClr val="lt1"/>
              </a:buClr>
              <a:buSzPts val="1400"/>
              <a:buFont typeface="Montserrat"/>
              <a:buChar char="●"/>
            </a:pPr>
            <a:r>
              <a:rPr lang="en-GB" sz="1400">
                <a:solidFill>
                  <a:schemeClr val="lt1"/>
                </a:solidFill>
                <a:latin typeface="Montserrat"/>
                <a:ea typeface="Montserrat"/>
                <a:cs typeface="Montserrat"/>
                <a:sym typeface="Montserrat"/>
              </a:rPr>
              <a:t>Age</a:t>
            </a:r>
            <a:r>
              <a:rPr lang="en-GB" sz="1600">
                <a:solidFill>
                  <a:schemeClr val="lt1"/>
                </a:solidFill>
                <a:highlight>
                  <a:srgbClr val="FFFFFF"/>
                </a:highlight>
                <a:latin typeface="Montserrat"/>
                <a:ea typeface="Montserrat"/>
                <a:cs typeface="Montserrat"/>
                <a:sym typeface="Montserrat"/>
              </a:rPr>
              <a:t>                                                     </a:t>
            </a:r>
            <a:r>
              <a:rPr lang="en-GB" sz="1400">
                <a:solidFill>
                  <a:schemeClr val="lt1"/>
                </a:solidFill>
                <a:highlight>
                  <a:srgbClr val="FFFFFF"/>
                </a:highlight>
                <a:latin typeface="Montserrat"/>
                <a:ea typeface="Montserrat"/>
                <a:cs typeface="Montserrat"/>
                <a:sym typeface="Montserrat"/>
              </a:rPr>
              <a:t> Shape of Dataset - (278858, 3)</a:t>
            </a:r>
            <a:endParaRPr sz="1400">
              <a:solidFill>
                <a:schemeClr val="lt1"/>
              </a:solidFill>
              <a:highlight>
                <a:srgbClr val="FFFFFF"/>
              </a:highlight>
              <a:latin typeface="Montserrat"/>
              <a:ea typeface="Montserrat"/>
              <a:cs typeface="Montserrat"/>
              <a:sym typeface="Montserrat"/>
            </a:endParaRPr>
          </a:p>
          <a:p>
            <a:pPr indent="0" lvl="0" marL="457200" rtl="0" algn="l">
              <a:lnSpc>
                <a:spcPct val="100000"/>
              </a:lnSpc>
              <a:spcBef>
                <a:spcPts val="0"/>
              </a:spcBef>
              <a:spcAft>
                <a:spcPts val="0"/>
              </a:spcAft>
              <a:buSzPts val="1800"/>
              <a:buNone/>
            </a:pPr>
            <a:r>
              <a:t/>
            </a:r>
            <a:endParaRPr sz="1400">
              <a:solidFill>
                <a:schemeClr val="lt1"/>
              </a:solidFill>
              <a:highlight>
                <a:srgbClr val="FFFFFF"/>
              </a:highlight>
              <a:latin typeface="Montserrat"/>
              <a:ea typeface="Montserrat"/>
              <a:cs typeface="Montserrat"/>
              <a:sym typeface="Montserrat"/>
            </a:endParaRPr>
          </a:p>
          <a:p>
            <a:pPr indent="0" lvl="0" marL="0" rtl="0" algn="l">
              <a:lnSpc>
                <a:spcPct val="115000"/>
              </a:lnSpc>
              <a:spcBef>
                <a:spcPts val="0"/>
              </a:spcBef>
              <a:spcAft>
                <a:spcPts val="0"/>
              </a:spcAft>
              <a:buSzPts val="1800"/>
              <a:buNone/>
            </a:pPr>
            <a:r>
              <a:rPr lang="en-GB" sz="1400">
                <a:solidFill>
                  <a:schemeClr val="lt1"/>
                </a:solidFill>
                <a:latin typeface="Montserrat"/>
                <a:ea typeface="Montserrat"/>
                <a:cs typeface="Montserrat"/>
                <a:sym typeface="Montserrat"/>
              </a:rPr>
              <a:t> Books_dataset.</a:t>
            </a:r>
            <a:endParaRPr sz="1400">
              <a:solidFill>
                <a:schemeClr val="lt1"/>
              </a:solidFill>
              <a:latin typeface="Montserrat"/>
              <a:ea typeface="Montserrat"/>
              <a:cs typeface="Montserrat"/>
              <a:sym typeface="Montserrat"/>
            </a:endParaRPr>
          </a:p>
          <a:p>
            <a:pPr indent="-317500" lvl="0" marL="457200" rtl="0" algn="l">
              <a:lnSpc>
                <a:spcPct val="115000"/>
              </a:lnSpc>
              <a:spcBef>
                <a:spcPts val="0"/>
              </a:spcBef>
              <a:spcAft>
                <a:spcPts val="0"/>
              </a:spcAft>
              <a:buClr>
                <a:schemeClr val="lt1"/>
              </a:buClr>
              <a:buSzPts val="1400"/>
              <a:buFont typeface="Montserrat"/>
              <a:buChar char="●"/>
            </a:pPr>
            <a:r>
              <a:rPr lang="en-GB" sz="1400">
                <a:solidFill>
                  <a:schemeClr val="lt1"/>
                </a:solidFill>
                <a:latin typeface="Montserrat"/>
                <a:ea typeface="Montserrat"/>
                <a:cs typeface="Montserrat"/>
                <a:sym typeface="Montserrat"/>
              </a:rPr>
              <a:t>ISBN (unique for each book)                               </a:t>
            </a:r>
            <a:endParaRPr sz="1400">
              <a:solidFill>
                <a:schemeClr val="lt1"/>
              </a:solidFill>
              <a:latin typeface="Montserrat"/>
              <a:ea typeface="Montserrat"/>
              <a:cs typeface="Montserrat"/>
              <a:sym typeface="Montserrat"/>
            </a:endParaRPr>
          </a:p>
          <a:p>
            <a:pPr indent="-317500" lvl="0" marL="457200" rtl="0" algn="l">
              <a:lnSpc>
                <a:spcPct val="115000"/>
              </a:lnSpc>
              <a:spcBef>
                <a:spcPts val="0"/>
              </a:spcBef>
              <a:spcAft>
                <a:spcPts val="0"/>
              </a:spcAft>
              <a:buClr>
                <a:schemeClr val="lt1"/>
              </a:buClr>
              <a:buSzPts val="1400"/>
              <a:buFont typeface="Montserrat"/>
              <a:buChar char="●"/>
            </a:pPr>
            <a:r>
              <a:rPr lang="en-GB" sz="1400">
                <a:solidFill>
                  <a:schemeClr val="lt1"/>
                </a:solidFill>
                <a:latin typeface="Montserrat"/>
                <a:ea typeface="Montserrat"/>
                <a:cs typeface="Montserrat"/>
                <a:sym typeface="Montserrat"/>
              </a:rPr>
              <a:t>Book-Title</a:t>
            </a:r>
            <a:endParaRPr sz="1400">
              <a:solidFill>
                <a:schemeClr val="lt1"/>
              </a:solidFill>
              <a:latin typeface="Montserrat"/>
              <a:ea typeface="Montserrat"/>
              <a:cs typeface="Montserrat"/>
              <a:sym typeface="Montserrat"/>
            </a:endParaRPr>
          </a:p>
          <a:p>
            <a:pPr indent="-317500" lvl="0" marL="457200" rtl="0" algn="l">
              <a:lnSpc>
                <a:spcPct val="115000"/>
              </a:lnSpc>
              <a:spcBef>
                <a:spcPts val="0"/>
              </a:spcBef>
              <a:spcAft>
                <a:spcPts val="0"/>
              </a:spcAft>
              <a:buClr>
                <a:schemeClr val="lt1"/>
              </a:buClr>
              <a:buSzPts val="1400"/>
              <a:buFont typeface="Montserrat"/>
              <a:buChar char="●"/>
            </a:pPr>
            <a:r>
              <a:rPr lang="en-GB" sz="1400">
                <a:solidFill>
                  <a:schemeClr val="lt1"/>
                </a:solidFill>
                <a:latin typeface="Montserrat"/>
                <a:ea typeface="Montserrat"/>
                <a:cs typeface="Montserrat"/>
                <a:sym typeface="Montserrat"/>
              </a:rPr>
              <a:t>Book-Author</a:t>
            </a:r>
            <a:endParaRPr sz="1400">
              <a:solidFill>
                <a:schemeClr val="lt1"/>
              </a:solidFill>
              <a:latin typeface="Montserrat"/>
              <a:ea typeface="Montserrat"/>
              <a:cs typeface="Montserrat"/>
              <a:sym typeface="Montserrat"/>
            </a:endParaRPr>
          </a:p>
          <a:p>
            <a:pPr indent="-317500" lvl="0" marL="457200" rtl="0" algn="l">
              <a:lnSpc>
                <a:spcPct val="115000"/>
              </a:lnSpc>
              <a:spcBef>
                <a:spcPts val="0"/>
              </a:spcBef>
              <a:spcAft>
                <a:spcPts val="0"/>
              </a:spcAft>
              <a:buClr>
                <a:schemeClr val="lt1"/>
              </a:buClr>
              <a:buSzPts val="1400"/>
              <a:buFont typeface="Montserrat"/>
              <a:buChar char="●"/>
            </a:pPr>
            <a:r>
              <a:rPr lang="en-GB" sz="1400">
                <a:solidFill>
                  <a:schemeClr val="lt1"/>
                </a:solidFill>
                <a:latin typeface="Montserrat"/>
                <a:ea typeface="Montserrat"/>
                <a:cs typeface="Montserrat"/>
                <a:sym typeface="Montserrat"/>
              </a:rPr>
              <a:t>Year-Of-Publication</a:t>
            </a:r>
            <a:endParaRPr sz="1400">
              <a:solidFill>
                <a:schemeClr val="lt1"/>
              </a:solidFill>
              <a:latin typeface="Montserrat"/>
              <a:ea typeface="Montserrat"/>
              <a:cs typeface="Montserrat"/>
              <a:sym typeface="Montserrat"/>
            </a:endParaRPr>
          </a:p>
          <a:p>
            <a:pPr indent="-317500" lvl="0" marL="457200" rtl="0" algn="l">
              <a:lnSpc>
                <a:spcPct val="115000"/>
              </a:lnSpc>
              <a:spcBef>
                <a:spcPts val="0"/>
              </a:spcBef>
              <a:spcAft>
                <a:spcPts val="0"/>
              </a:spcAft>
              <a:buClr>
                <a:schemeClr val="lt1"/>
              </a:buClr>
              <a:buSzPts val="1400"/>
              <a:buFont typeface="Montserrat"/>
              <a:buChar char="●"/>
            </a:pPr>
            <a:r>
              <a:rPr lang="en-GB" sz="1400">
                <a:solidFill>
                  <a:schemeClr val="lt1"/>
                </a:solidFill>
                <a:latin typeface="Montserrat"/>
                <a:ea typeface="Montserrat"/>
                <a:cs typeface="Montserrat"/>
                <a:sym typeface="Montserrat"/>
              </a:rPr>
              <a:t>Publisher</a:t>
            </a:r>
            <a:endParaRPr sz="1400">
              <a:solidFill>
                <a:schemeClr val="lt1"/>
              </a:solidFill>
              <a:latin typeface="Montserrat"/>
              <a:ea typeface="Montserrat"/>
              <a:cs typeface="Montserrat"/>
              <a:sym typeface="Montserrat"/>
            </a:endParaRPr>
          </a:p>
          <a:p>
            <a:pPr indent="0" lvl="0" marL="457200" rtl="0" algn="l">
              <a:lnSpc>
                <a:spcPct val="115000"/>
              </a:lnSpc>
              <a:spcBef>
                <a:spcPts val="0"/>
              </a:spcBef>
              <a:spcAft>
                <a:spcPts val="0"/>
              </a:spcAft>
              <a:buSzPts val="1800"/>
              <a:buNone/>
            </a:pPr>
            <a:r>
              <a:rPr lang="en-GB" sz="1400">
                <a:solidFill>
                  <a:schemeClr val="lt1"/>
                </a:solidFill>
                <a:highlight>
                  <a:srgbClr val="FFFFFF"/>
                </a:highlight>
                <a:latin typeface="Montserrat"/>
                <a:ea typeface="Montserrat"/>
                <a:cs typeface="Montserrat"/>
                <a:sym typeface="Montserrat"/>
              </a:rPr>
              <a:t>       </a:t>
            </a:r>
            <a:endParaRPr sz="1400">
              <a:solidFill>
                <a:schemeClr val="lt1"/>
              </a:solidFill>
              <a:highlight>
                <a:srgbClr val="FFFFFF"/>
              </a:highlight>
              <a:latin typeface="Montserrat"/>
              <a:ea typeface="Montserrat"/>
              <a:cs typeface="Montserrat"/>
              <a:sym typeface="Montserrat"/>
            </a:endParaRPr>
          </a:p>
          <a:p>
            <a:pPr indent="0" lvl="0" marL="0" rtl="0" algn="l">
              <a:lnSpc>
                <a:spcPct val="115000"/>
              </a:lnSpc>
              <a:spcBef>
                <a:spcPts val="0"/>
              </a:spcBef>
              <a:spcAft>
                <a:spcPts val="0"/>
              </a:spcAft>
              <a:buSzPts val="1800"/>
              <a:buNone/>
            </a:pPr>
            <a:r>
              <a:rPr lang="en-GB" sz="1400">
                <a:solidFill>
                  <a:schemeClr val="lt1"/>
                </a:solidFill>
                <a:latin typeface="Montserrat"/>
                <a:ea typeface="Montserrat"/>
                <a:cs typeface="Montserrat"/>
                <a:sym typeface="Montserrat"/>
              </a:rPr>
              <a:t> Ratings_dataset.</a:t>
            </a:r>
            <a:endParaRPr sz="1400">
              <a:solidFill>
                <a:schemeClr val="lt1"/>
              </a:solidFill>
              <a:latin typeface="Montserrat"/>
              <a:ea typeface="Montserrat"/>
              <a:cs typeface="Montserrat"/>
              <a:sym typeface="Montserrat"/>
            </a:endParaRPr>
          </a:p>
          <a:p>
            <a:pPr indent="-317500" lvl="0" marL="457200" rtl="0" algn="l">
              <a:lnSpc>
                <a:spcPct val="115000"/>
              </a:lnSpc>
              <a:spcBef>
                <a:spcPts val="0"/>
              </a:spcBef>
              <a:spcAft>
                <a:spcPts val="0"/>
              </a:spcAft>
              <a:buClr>
                <a:schemeClr val="lt1"/>
              </a:buClr>
              <a:buSzPts val="1400"/>
              <a:buFont typeface="Montserrat"/>
              <a:buChar char="●"/>
            </a:pPr>
            <a:r>
              <a:rPr lang="en-GB" sz="1400">
                <a:solidFill>
                  <a:schemeClr val="lt1"/>
                </a:solidFill>
                <a:latin typeface="Montserrat"/>
                <a:ea typeface="Montserrat"/>
                <a:cs typeface="Montserrat"/>
                <a:sym typeface="Montserrat"/>
              </a:rPr>
              <a:t>User-ID</a:t>
            </a:r>
            <a:endParaRPr sz="1400">
              <a:solidFill>
                <a:schemeClr val="lt1"/>
              </a:solidFill>
              <a:latin typeface="Montserrat"/>
              <a:ea typeface="Montserrat"/>
              <a:cs typeface="Montserrat"/>
              <a:sym typeface="Montserrat"/>
            </a:endParaRPr>
          </a:p>
          <a:p>
            <a:pPr indent="-317500" lvl="0" marL="457200" rtl="0" algn="l">
              <a:lnSpc>
                <a:spcPct val="115000"/>
              </a:lnSpc>
              <a:spcBef>
                <a:spcPts val="0"/>
              </a:spcBef>
              <a:spcAft>
                <a:spcPts val="0"/>
              </a:spcAft>
              <a:buClr>
                <a:schemeClr val="lt1"/>
              </a:buClr>
              <a:buSzPts val="1400"/>
              <a:buFont typeface="Montserrat"/>
              <a:buChar char="●"/>
            </a:pPr>
            <a:r>
              <a:rPr lang="en-GB" sz="1400">
                <a:solidFill>
                  <a:schemeClr val="lt1"/>
                </a:solidFill>
                <a:latin typeface="Montserrat"/>
                <a:ea typeface="Montserrat"/>
                <a:cs typeface="Montserrat"/>
                <a:sym typeface="Montserrat"/>
              </a:rPr>
              <a:t>ISBN</a:t>
            </a:r>
            <a:endParaRPr sz="1400">
              <a:solidFill>
                <a:schemeClr val="lt1"/>
              </a:solidFill>
              <a:latin typeface="Montserrat"/>
              <a:ea typeface="Montserrat"/>
              <a:cs typeface="Montserrat"/>
              <a:sym typeface="Montserrat"/>
            </a:endParaRPr>
          </a:p>
          <a:p>
            <a:pPr indent="0" lvl="0" marL="0" rtl="0" algn="l">
              <a:lnSpc>
                <a:spcPct val="115000"/>
              </a:lnSpc>
              <a:spcBef>
                <a:spcPts val="600"/>
              </a:spcBef>
              <a:spcAft>
                <a:spcPts val="0"/>
              </a:spcAft>
              <a:buSzPts val="1800"/>
              <a:buNone/>
            </a:pPr>
            <a:r>
              <a:t/>
            </a:r>
            <a:endParaRPr sz="1400">
              <a:solidFill>
                <a:schemeClr val="lt1"/>
              </a:solidFill>
              <a:highlight>
                <a:srgbClr val="FFFFFF"/>
              </a:highlight>
              <a:latin typeface="Montserrat"/>
              <a:ea typeface="Montserrat"/>
              <a:cs typeface="Montserrat"/>
              <a:sym typeface="Montserrat"/>
            </a:endParaRPr>
          </a:p>
          <a:p>
            <a:pPr indent="0" lvl="0" marL="457200" rtl="0" algn="l">
              <a:lnSpc>
                <a:spcPct val="115000"/>
              </a:lnSpc>
              <a:spcBef>
                <a:spcPts val="600"/>
              </a:spcBef>
              <a:spcAft>
                <a:spcPts val="0"/>
              </a:spcAft>
              <a:buSzPts val="1800"/>
              <a:buNone/>
            </a:pPr>
            <a:r>
              <a:t/>
            </a:r>
            <a:endParaRPr sz="1400">
              <a:solidFill>
                <a:schemeClr val="lt1"/>
              </a:solidFill>
              <a:highlight>
                <a:srgbClr val="FFFFFF"/>
              </a:highlight>
              <a:latin typeface="Montserrat"/>
              <a:ea typeface="Montserrat"/>
              <a:cs typeface="Montserrat"/>
              <a:sym typeface="Montserrat"/>
            </a:endParaRPr>
          </a:p>
          <a:p>
            <a:pPr indent="0" lvl="0" marL="0" rtl="0" algn="l">
              <a:lnSpc>
                <a:spcPct val="115000"/>
              </a:lnSpc>
              <a:spcBef>
                <a:spcPts val="600"/>
              </a:spcBef>
              <a:spcAft>
                <a:spcPts val="0"/>
              </a:spcAft>
              <a:buSzPts val="1800"/>
              <a:buNone/>
            </a:pPr>
            <a:r>
              <a:t/>
            </a:r>
            <a:endParaRPr sz="1400">
              <a:solidFill>
                <a:schemeClr val="lt1"/>
              </a:solidFill>
              <a:highlight>
                <a:srgbClr val="FFFFFF"/>
              </a:highlight>
              <a:latin typeface="Montserrat"/>
              <a:ea typeface="Montserrat"/>
              <a:cs typeface="Montserrat"/>
              <a:sym typeface="Montserrat"/>
            </a:endParaRPr>
          </a:p>
          <a:p>
            <a:pPr indent="0" lvl="0" marL="457200" rtl="0" algn="l">
              <a:lnSpc>
                <a:spcPct val="115000"/>
              </a:lnSpc>
              <a:spcBef>
                <a:spcPts val="600"/>
              </a:spcBef>
              <a:spcAft>
                <a:spcPts val="0"/>
              </a:spcAft>
              <a:buSzPts val="1800"/>
              <a:buNone/>
            </a:pPr>
            <a:r>
              <a:t/>
            </a:r>
            <a:endParaRPr sz="1400">
              <a:solidFill>
                <a:schemeClr val="lt1"/>
              </a:solidFill>
              <a:highlight>
                <a:srgbClr val="FFFFFF"/>
              </a:highlight>
              <a:latin typeface="Montserrat"/>
              <a:ea typeface="Montserrat"/>
              <a:cs typeface="Montserrat"/>
              <a:sym typeface="Montserrat"/>
            </a:endParaRPr>
          </a:p>
          <a:p>
            <a:pPr indent="0" lvl="0" marL="457200" rtl="0" algn="l">
              <a:lnSpc>
                <a:spcPct val="115000"/>
              </a:lnSpc>
              <a:spcBef>
                <a:spcPts val="600"/>
              </a:spcBef>
              <a:spcAft>
                <a:spcPts val="0"/>
              </a:spcAft>
              <a:buSzPts val="1800"/>
              <a:buNone/>
            </a:pPr>
            <a:r>
              <a:t/>
            </a:r>
            <a:endParaRPr sz="1400">
              <a:solidFill>
                <a:schemeClr val="lt1"/>
              </a:solidFill>
              <a:highlight>
                <a:srgbClr val="FFFFFF"/>
              </a:highlight>
              <a:latin typeface="Montserrat"/>
              <a:ea typeface="Montserrat"/>
              <a:cs typeface="Montserrat"/>
              <a:sym typeface="Montserrat"/>
            </a:endParaRPr>
          </a:p>
          <a:p>
            <a:pPr indent="0" lvl="0" marL="0" rtl="0" algn="l">
              <a:lnSpc>
                <a:spcPct val="115000"/>
              </a:lnSpc>
              <a:spcBef>
                <a:spcPts val="500"/>
              </a:spcBef>
              <a:spcAft>
                <a:spcPts val="0"/>
              </a:spcAft>
              <a:buSzPts val="1800"/>
              <a:buNone/>
            </a:pPr>
            <a:r>
              <a:t/>
            </a:r>
            <a:endParaRPr>
              <a:solidFill>
                <a:srgbClr val="000000"/>
              </a:solidFill>
            </a:endParaRPr>
          </a:p>
        </p:txBody>
      </p:sp>
      <p:sp>
        <p:nvSpPr>
          <p:cNvPr id="75" name="Google Shape;75;p4"/>
          <p:cNvSpPr txBox="1"/>
          <p:nvPr/>
        </p:nvSpPr>
        <p:spPr>
          <a:xfrm>
            <a:off x="3883100" y="2571750"/>
            <a:ext cx="3463500" cy="15324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15000"/>
              </a:lnSpc>
              <a:spcBef>
                <a:spcPts val="0"/>
              </a:spcBef>
              <a:spcAft>
                <a:spcPts val="0"/>
              </a:spcAft>
              <a:buClr>
                <a:schemeClr val="lt1"/>
              </a:buClr>
              <a:buSzPts val="1400"/>
              <a:buFont typeface="Montserrat"/>
              <a:buChar char="●"/>
            </a:pPr>
            <a:r>
              <a:rPr b="0" i="0" lang="en-GB" sz="1400" u="none" cap="none" strike="noStrike">
                <a:solidFill>
                  <a:schemeClr val="lt1"/>
                </a:solidFill>
                <a:latin typeface="Montserrat"/>
                <a:ea typeface="Montserrat"/>
                <a:cs typeface="Montserrat"/>
                <a:sym typeface="Montserrat"/>
              </a:rPr>
              <a:t>Image-URL-S</a:t>
            </a:r>
            <a:endParaRPr b="0" i="0" sz="1400" u="none" cap="none" strike="noStrike">
              <a:solidFill>
                <a:schemeClr val="lt1"/>
              </a:solidFill>
              <a:latin typeface="Montserrat"/>
              <a:ea typeface="Montserrat"/>
              <a:cs typeface="Montserrat"/>
              <a:sym typeface="Montserrat"/>
            </a:endParaRPr>
          </a:p>
          <a:p>
            <a:pPr indent="-317500" lvl="0" marL="457200" marR="0" rtl="0" algn="l">
              <a:lnSpc>
                <a:spcPct val="115000"/>
              </a:lnSpc>
              <a:spcBef>
                <a:spcPts val="0"/>
              </a:spcBef>
              <a:spcAft>
                <a:spcPts val="0"/>
              </a:spcAft>
              <a:buClr>
                <a:schemeClr val="lt1"/>
              </a:buClr>
              <a:buSzPts val="1400"/>
              <a:buFont typeface="Montserrat"/>
              <a:buChar char="●"/>
            </a:pPr>
            <a:r>
              <a:rPr b="0" i="0" lang="en-GB" sz="1400" u="none" cap="none" strike="noStrike">
                <a:solidFill>
                  <a:schemeClr val="lt1"/>
                </a:solidFill>
                <a:latin typeface="Montserrat"/>
                <a:ea typeface="Montserrat"/>
                <a:cs typeface="Montserrat"/>
                <a:sym typeface="Montserrat"/>
              </a:rPr>
              <a:t>Image-URL-M</a:t>
            </a:r>
            <a:endParaRPr b="0" i="0" sz="1400" u="none" cap="none" strike="noStrike">
              <a:solidFill>
                <a:schemeClr val="lt1"/>
              </a:solidFill>
              <a:latin typeface="Montserrat"/>
              <a:ea typeface="Montserrat"/>
              <a:cs typeface="Montserrat"/>
              <a:sym typeface="Montserrat"/>
            </a:endParaRPr>
          </a:p>
          <a:p>
            <a:pPr indent="-317500" lvl="0" marL="457200" marR="0" rtl="0" algn="l">
              <a:lnSpc>
                <a:spcPct val="115000"/>
              </a:lnSpc>
              <a:spcBef>
                <a:spcPts val="0"/>
              </a:spcBef>
              <a:spcAft>
                <a:spcPts val="0"/>
              </a:spcAft>
              <a:buClr>
                <a:schemeClr val="lt1"/>
              </a:buClr>
              <a:buSzPts val="1400"/>
              <a:buFont typeface="Montserrat"/>
              <a:buChar char="●"/>
            </a:pPr>
            <a:r>
              <a:rPr b="0" i="0" lang="en-GB" sz="1400" u="none" cap="none" strike="noStrike">
                <a:solidFill>
                  <a:schemeClr val="lt1"/>
                </a:solidFill>
                <a:latin typeface="Montserrat"/>
                <a:ea typeface="Montserrat"/>
                <a:cs typeface="Montserrat"/>
                <a:sym typeface="Montserrat"/>
              </a:rPr>
              <a:t>Image-URL-L</a:t>
            </a:r>
            <a:endParaRPr b="0" i="0" sz="1400" u="none" cap="none" strike="noStrike">
              <a:solidFill>
                <a:schemeClr val="lt1"/>
              </a:solidFill>
              <a:latin typeface="Montserrat"/>
              <a:ea typeface="Montserrat"/>
              <a:cs typeface="Montserrat"/>
              <a:sym typeface="Montserrat"/>
            </a:endParaRPr>
          </a:p>
          <a:p>
            <a:pPr indent="-317500" lvl="0" marL="457200" marR="0" rtl="0" algn="l">
              <a:lnSpc>
                <a:spcPct val="115000"/>
              </a:lnSpc>
              <a:spcBef>
                <a:spcPts val="600"/>
              </a:spcBef>
              <a:spcAft>
                <a:spcPts val="0"/>
              </a:spcAft>
              <a:buClr>
                <a:schemeClr val="lt1"/>
              </a:buClr>
              <a:buSzPts val="1400"/>
              <a:buFont typeface="Montserrat"/>
              <a:buChar char="●"/>
            </a:pPr>
            <a:r>
              <a:rPr b="0" i="0" lang="en-GB" sz="1400" u="none" cap="none" strike="noStrike">
                <a:solidFill>
                  <a:schemeClr val="lt1"/>
                </a:solidFill>
                <a:highlight>
                  <a:srgbClr val="FFFFFF"/>
                </a:highlight>
                <a:latin typeface="Montserrat"/>
                <a:ea typeface="Montserrat"/>
                <a:cs typeface="Montserrat"/>
                <a:sym typeface="Montserrat"/>
              </a:rPr>
              <a:t>Shape of Dataset - (271360, 8)</a:t>
            </a:r>
            <a:endParaRPr b="0" i="0" sz="1400" u="none" cap="none" strike="noStrike">
              <a:solidFill>
                <a:schemeClr val="lt1"/>
              </a:solidFill>
              <a:highlight>
                <a:srgbClr val="FFFFFF"/>
              </a:highlight>
              <a:latin typeface="Montserrat"/>
              <a:ea typeface="Montserrat"/>
              <a:cs typeface="Montserrat"/>
              <a:sym typeface="Montserrat"/>
            </a:endParaRPr>
          </a:p>
          <a:p>
            <a:pPr indent="0" lvl="0" marL="457200" marR="0" rtl="0" algn="l">
              <a:lnSpc>
                <a:spcPct val="115000"/>
              </a:lnSpc>
              <a:spcBef>
                <a:spcPts val="500"/>
              </a:spcBef>
              <a:spcAft>
                <a:spcPts val="0"/>
              </a:spcAft>
              <a:buClr>
                <a:srgbClr val="000000"/>
              </a:buClr>
              <a:buSzPts val="1400"/>
              <a:buFont typeface="Arial"/>
              <a:buNone/>
            </a:pPr>
            <a:r>
              <a:t/>
            </a:r>
            <a:endParaRPr b="0" i="0" sz="1400" u="none" cap="none" strike="noStrike">
              <a:solidFill>
                <a:schemeClr val="lt1"/>
              </a:solidFill>
              <a:latin typeface="Montserrat"/>
              <a:ea typeface="Montserrat"/>
              <a:cs typeface="Montserrat"/>
              <a:sym typeface="Montserrat"/>
            </a:endParaRPr>
          </a:p>
        </p:txBody>
      </p:sp>
      <p:sp>
        <p:nvSpPr>
          <p:cNvPr id="76" name="Google Shape;76;p4"/>
          <p:cNvSpPr txBox="1"/>
          <p:nvPr/>
        </p:nvSpPr>
        <p:spPr>
          <a:xfrm>
            <a:off x="3883100" y="4260875"/>
            <a:ext cx="3756600" cy="6480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15000"/>
              </a:lnSpc>
              <a:spcBef>
                <a:spcPts val="0"/>
              </a:spcBef>
              <a:spcAft>
                <a:spcPts val="0"/>
              </a:spcAft>
              <a:buClr>
                <a:schemeClr val="lt1"/>
              </a:buClr>
              <a:buSzPts val="1400"/>
              <a:buFont typeface="Montserrat"/>
              <a:buChar char="●"/>
            </a:pPr>
            <a:r>
              <a:rPr b="0" i="0" lang="en-GB" sz="1400" u="none" cap="none" strike="noStrike">
                <a:solidFill>
                  <a:schemeClr val="lt1"/>
                </a:solidFill>
                <a:latin typeface="Montserrat"/>
                <a:ea typeface="Montserrat"/>
                <a:cs typeface="Montserrat"/>
                <a:sym typeface="Montserrat"/>
              </a:rPr>
              <a:t>Book-Rating</a:t>
            </a:r>
            <a:r>
              <a:rPr b="0" i="0" lang="en-GB" sz="1400" u="none" cap="none" strike="noStrike">
                <a:solidFill>
                  <a:schemeClr val="lt1"/>
                </a:solidFill>
                <a:highlight>
                  <a:srgbClr val="FFFFFF"/>
                </a:highlight>
                <a:latin typeface="Montserrat"/>
                <a:ea typeface="Montserrat"/>
                <a:cs typeface="Montserrat"/>
                <a:sym typeface="Montserrat"/>
              </a:rPr>
              <a:t> </a:t>
            </a:r>
            <a:endParaRPr b="0" i="0" sz="1400" u="none" cap="none" strike="noStrike">
              <a:solidFill>
                <a:schemeClr val="lt1"/>
              </a:solidFill>
              <a:highlight>
                <a:srgbClr val="FFFFFF"/>
              </a:highlight>
              <a:latin typeface="Montserrat"/>
              <a:ea typeface="Montserrat"/>
              <a:cs typeface="Montserrat"/>
              <a:sym typeface="Montserrat"/>
            </a:endParaRPr>
          </a:p>
          <a:p>
            <a:pPr indent="-317500" lvl="0" marL="457200" marR="0" rtl="0" algn="l">
              <a:lnSpc>
                <a:spcPct val="115000"/>
              </a:lnSpc>
              <a:spcBef>
                <a:spcPts val="0"/>
              </a:spcBef>
              <a:spcAft>
                <a:spcPts val="0"/>
              </a:spcAft>
              <a:buClr>
                <a:schemeClr val="lt1"/>
              </a:buClr>
              <a:buSzPts val="1400"/>
              <a:buFont typeface="Montserrat"/>
              <a:buChar char="●"/>
            </a:pPr>
            <a:r>
              <a:rPr b="0" i="0" lang="en-GB" sz="1400" u="none" cap="none" strike="noStrike">
                <a:solidFill>
                  <a:schemeClr val="lt1"/>
                </a:solidFill>
                <a:highlight>
                  <a:srgbClr val="FFFFFF"/>
                </a:highlight>
                <a:latin typeface="Montserrat"/>
                <a:ea typeface="Montserrat"/>
                <a:cs typeface="Montserrat"/>
                <a:sym typeface="Montserrat"/>
              </a:rPr>
              <a:t>Shape of Dataset - (1149780, 3)</a:t>
            </a:r>
            <a:endParaRPr b="0" i="0" sz="1400" u="none" cap="none" strike="noStrike">
              <a:solidFill>
                <a:schemeClr val="lt1"/>
              </a:solidFill>
              <a:latin typeface="Montserrat"/>
              <a:ea typeface="Montserrat"/>
              <a:cs typeface="Montserrat"/>
              <a:sym typeface="Montserra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sp>
        <p:nvSpPr>
          <p:cNvPr id="81" name="Google Shape;81;p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en-GB">
                <a:latin typeface="Montserrat"/>
                <a:ea typeface="Montserrat"/>
                <a:cs typeface="Montserrat"/>
                <a:sym typeface="Montserrat"/>
              </a:rPr>
              <a:t>Observations from Users_df (Age)</a:t>
            </a:r>
            <a:endParaRPr b="1">
              <a:latin typeface="Montserrat"/>
              <a:ea typeface="Montserrat"/>
              <a:cs typeface="Montserrat"/>
              <a:sym typeface="Montserrat"/>
            </a:endParaRPr>
          </a:p>
        </p:txBody>
      </p:sp>
      <p:sp>
        <p:nvSpPr>
          <p:cNvPr id="82" name="Google Shape;82;p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457200" rtl="0" algn="l">
              <a:lnSpc>
                <a:spcPct val="115000"/>
              </a:lnSpc>
              <a:spcBef>
                <a:spcPts val="0"/>
              </a:spcBef>
              <a:spcAft>
                <a:spcPts val="0"/>
              </a:spcAft>
              <a:buSzPts val="1800"/>
              <a:buNone/>
            </a:pPr>
            <a:r>
              <a:t/>
            </a:r>
            <a:endParaRPr sz="1400">
              <a:solidFill>
                <a:schemeClr val="lt1"/>
              </a:solidFill>
              <a:latin typeface="Montserrat"/>
              <a:ea typeface="Montserrat"/>
              <a:cs typeface="Montserrat"/>
              <a:sym typeface="Montserrat"/>
            </a:endParaRPr>
          </a:p>
          <a:p>
            <a:pPr indent="0" lvl="0" marL="457200" rtl="0" algn="l">
              <a:lnSpc>
                <a:spcPct val="115000"/>
              </a:lnSpc>
              <a:spcBef>
                <a:spcPts val="0"/>
              </a:spcBef>
              <a:spcAft>
                <a:spcPts val="0"/>
              </a:spcAft>
              <a:buSzPts val="1800"/>
              <a:buNone/>
            </a:pPr>
            <a:r>
              <a:t/>
            </a:r>
            <a:endParaRPr sz="1400">
              <a:solidFill>
                <a:schemeClr val="lt1"/>
              </a:solidFill>
              <a:latin typeface="Montserrat"/>
              <a:ea typeface="Montserrat"/>
              <a:cs typeface="Montserrat"/>
              <a:sym typeface="Montserrat"/>
            </a:endParaRPr>
          </a:p>
          <a:p>
            <a:pPr indent="-317500" lvl="0" marL="457200" rtl="0" algn="l">
              <a:lnSpc>
                <a:spcPct val="115000"/>
              </a:lnSpc>
              <a:spcBef>
                <a:spcPts val="0"/>
              </a:spcBef>
              <a:spcAft>
                <a:spcPts val="0"/>
              </a:spcAft>
              <a:buClr>
                <a:schemeClr val="lt1"/>
              </a:buClr>
              <a:buSzPts val="1400"/>
              <a:buFont typeface="Montserrat"/>
              <a:buChar char="●"/>
            </a:pPr>
            <a:r>
              <a:rPr lang="en-GB" sz="1400">
                <a:solidFill>
                  <a:schemeClr val="lt1"/>
                </a:solidFill>
                <a:latin typeface="Montserrat"/>
                <a:ea typeface="Montserrat"/>
                <a:cs typeface="Montserrat"/>
                <a:sym typeface="Montserrat"/>
              </a:rPr>
              <a:t>The Age range given here is from 0 </a:t>
            </a:r>
            <a:endParaRPr sz="1400">
              <a:solidFill>
                <a:schemeClr val="lt1"/>
              </a:solidFill>
              <a:latin typeface="Montserrat"/>
              <a:ea typeface="Montserrat"/>
              <a:cs typeface="Montserrat"/>
              <a:sym typeface="Montserrat"/>
            </a:endParaRPr>
          </a:p>
          <a:p>
            <a:pPr indent="0" lvl="0" marL="0" rtl="0" algn="l">
              <a:lnSpc>
                <a:spcPct val="115000"/>
              </a:lnSpc>
              <a:spcBef>
                <a:spcPts val="0"/>
              </a:spcBef>
              <a:spcAft>
                <a:spcPts val="0"/>
              </a:spcAft>
              <a:buSzPts val="1800"/>
              <a:buNone/>
            </a:pPr>
            <a:r>
              <a:rPr lang="en-GB" sz="1400">
                <a:solidFill>
                  <a:schemeClr val="lt1"/>
                </a:solidFill>
                <a:latin typeface="Montserrat"/>
                <a:ea typeface="Montserrat"/>
                <a:cs typeface="Montserrat"/>
                <a:sym typeface="Montserrat"/>
              </a:rPr>
              <a:t>          To 250.</a:t>
            </a:r>
            <a:endParaRPr sz="1400">
              <a:solidFill>
                <a:schemeClr val="lt1"/>
              </a:solidFill>
              <a:latin typeface="Montserrat"/>
              <a:ea typeface="Montserrat"/>
              <a:cs typeface="Montserrat"/>
              <a:sym typeface="Montserrat"/>
            </a:endParaRPr>
          </a:p>
          <a:p>
            <a:pPr indent="-317500" lvl="0" marL="457200" rtl="0" algn="l">
              <a:lnSpc>
                <a:spcPct val="115000"/>
              </a:lnSpc>
              <a:spcBef>
                <a:spcPts val="0"/>
              </a:spcBef>
              <a:spcAft>
                <a:spcPts val="0"/>
              </a:spcAft>
              <a:buClr>
                <a:schemeClr val="lt1"/>
              </a:buClr>
              <a:buSzPts val="1400"/>
              <a:buFont typeface="Montserrat"/>
              <a:buChar char="●"/>
            </a:pPr>
            <a:r>
              <a:rPr lang="en-GB" sz="1400">
                <a:solidFill>
                  <a:schemeClr val="lt1"/>
                </a:solidFill>
                <a:latin typeface="Montserrat"/>
                <a:ea typeface="Montserrat"/>
                <a:cs typeface="Montserrat"/>
                <a:sym typeface="Montserrat"/>
              </a:rPr>
              <a:t>Outliers in the Age column.</a:t>
            </a:r>
            <a:endParaRPr sz="1400">
              <a:solidFill>
                <a:schemeClr val="lt1"/>
              </a:solidFill>
              <a:latin typeface="Montserrat"/>
              <a:ea typeface="Montserrat"/>
              <a:cs typeface="Montserrat"/>
              <a:sym typeface="Montserrat"/>
            </a:endParaRPr>
          </a:p>
        </p:txBody>
      </p:sp>
      <p:pic>
        <p:nvPicPr>
          <p:cNvPr id="83" name="Google Shape;83;p5"/>
          <p:cNvPicPr preferRelativeResize="0"/>
          <p:nvPr/>
        </p:nvPicPr>
        <p:blipFill rotWithShape="1">
          <a:blip r:embed="rId3">
            <a:alphaModFix/>
          </a:blip>
          <a:srcRect b="0" l="0" r="0" t="0"/>
          <a:stretch/>
        </p:blipFill>
        <p:spPr>
          <a:xfrm>
            <a:off x="4028125" y="1289750"/>
            <a:ext cx="5115875" cy="36476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en-GB">
                <a:latin typeface="Montserrat"/>
                <a:ea typeface="Montserrat"/>
                <a:cs typeface="Montserrat"/>
                <a:sym typeface="Montserrat"/>
              </a:rPr>
              <a:t>Observations from Users_df (Age)</a:t>
            </a:r>
            <a:endParaRPr b="1">
              <a:latin typeface="Montserrat"/>
              <a:ea typeface="Montserrat"/>
              <a:cs typeface="Montserrat"/>
              <a:sym typeface="Montserrat"/>
            </a:endParaRPr>
          </a:p>
        </p:txBody>
      </p:sp>
      <p:sp>
        <p:nvSpPr>
          <p:cNvPr id="89" name="Google Shape;89;p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457200" rtl="0" algn="l">
              <a:lnSpc>
                <a:spcPct val="115000"/>
              </a:lnSpc>
              <a:spcBef>
                <a:spcPts val="0"/>
              </a:spcBef>
              <a:spcAft>
                <a:spcPts val="0"/>
              </a:spcAft>
              <a:buSzPts val="1800"/>
              <a:buNone/>
            </a:pPr>
            <a:r>
              <a:t/>
            </a:r>
            <a:endParaRPr sz="1400">
              <a:solidFill>
                <a:schemeClr val="lt1"/>
              </a:solidFill>
              <a:latin typeface="Montserrat"/>
              <a:ea typeface="Montserrat"/>
              <a:cs typeface="Montserrat"/>
              <a:sym typeface="Montserrat"/>
            </a:endParaRPr>
          </a:p>
          <a:p>
            <a:pPr indent="0" lvl="0" marL="457200" rtl="0" algn="l">
              <a:lnSpc>
                <a:spcPct val="115000"/>
              </a:lnSpc>
              <a:spcBef>
                <a:spcPts val="0"/>
              </a:spcBef>
              <a:spcAft>
                <a:spcPts val="0"/>
              </a:spcAft>
              <a:buSzPts val="1800"/>
              <a:buNone/>
            </a:pPr>
            <a:r>
              <a:t/>
            </a:r>
            <a:endParaRPr sz="1400">
              <a:solidFill>
                <a:schemeClr val="lt1"/>
              </a:solidFill>
              <a:latin typeface="Montserrat"/>
              <a:ea typeface="Montserrat"/>
              <a:cs typeface="Montserrat"/>
              <a:sym typeface="Montserrat"/>
            </a:endParaRPr>
          </a:p>
          <a:p>
            <a:pPr indent="-317500" lvl="0" marL="457200" rtl="0" algn="l">
              <a:lnSpc>
                <a:spcPct val="115000"/>
              </a:lnSpc>
              <a:spcBef>
                <a:spcPts val="0"/>
              </a:spcBef>
              <a:spcAft>
                <a:spcPts val="0"/>
              </a:spcAft>
              <a:buClr>
                <a:schemeClr val="lt1"/>
              </a:buClr>
              <a:buSzPts val="1400"/>
              <a:buFont typeface="Montserrat"/>
              <a:buChar char="●"/>
            </a:pPr>
            <a:r>
              <a:rPr lang="en-GB" sz="1400">
                <a:solidFill>
                  <a:schemeClr val="lt1"/>
                </a:solidFill>
                <a:latin typeface="Montserrat"/>
                <a:ea typeface="Montserrat"/>
                <a:cs typeface="Montserrat"/>
                <a:sym typeface="Montserrat"/>
              </a:rPr>
              <a:t>The Age range  distribution is </a:t>
            </a:r>
            <a:endParaRPr sz="1400">
              <a:solidFill>
                <a:schemeClr val="lt1"/>
              </a:solidFill>
              <a:latin typeface="Montserrat"/>
              <a:ea typeface="Montserrat"/>
              <a:cs typeface="Montserrat"/>
              <a:sym typeface="Montserrat"/>
            </a:endParaRPr>
          </a:p>
          <a:p>
            <a:pPr indent="0" lvl="0" marL="457200" rtl="0" algn="l">
              <a:lnSpc>
                <a:spcPct val="115000"/>
              </a:lnSpc>
              <a:spcBef>
                <a:spcPts val="0"/>
              </a:spcBef>
              <a:spcAft>
                <a:spcPts val="0"/>
              </a:spcAft>
              <a:buSzPts val="1800"/>
              <a:buNone/>
            </a:pPr>
            <a:r>
              <a:rPr lang="en-GB" sz="1400">
                <a:solidFill>
                  <a:schemeClr val="lt1"/>
                </a:solidFill>
                <a:latin typeface="Montserrat"/>
                <a:ea typeface="Montserrat"/>
                <a:cs typeface="Montserrat"/>
                <a:sym typeface="Montserrat"/>
              </a:rPr>
              <a:t>right skewed</a:t>
            </a:r>
            <a:endParaRPr sz="1400">
              <a:solidFill>
                <a:schemeClr val="lt1"/>
              </a:solidFill>
              <a:latin typeface="Montserrat"/>
              <a:ea typeface="Montserrat"/>
              <a:cs typeface="Montserrat"/>
              <a:sym typeface="Montserrat"/>
            </a:endParaRPr>
          </a:p>
          <a:p>
            <a:pPr indent="-317500" lvl="0" marL="457200" rtl="0" algn="l">
              <a:lnSpc>
                <a:spcPct val="115000"/>
              </a:lnSpc>
              <a:spcBef>
                <a:spcPts val="0"/>
              </a:spcBef>
              <a:spcAft>
                <a:spcPts val="0"/>
              </a:spcAft>
              <a:buClr>
                <a:schemeClr val="lt1"/>
              </a:buClr>
              <a:buSzPts val="1400"/>
              <a:buFont typeface="Montserrat"/>
              <a:buChar char="●"/>
            </a:pPr>
            <a:r>
              <a:rPr lang="en-GB" sz="1400">
                <a:solidFill>
                  <a:schemeClr val="lt1"/>
                </a:solidFill>
                <a:latin typeface="Montserrat"/>
                <a:ea typeface="Montserrat"/>
                <a:cs typeface="Montserrat"/>
                <a:sym typeface="Montserrat"/>
              </a:rPr>
              <a:t>Most active readers lie in age</a:t>
            </a:r>
            <a:endParaRPr sz="1400">
              <a:solidFill>
                <a:schemeClr val="lt1"/>
              </a:solidFill>
              <a:latin typeface="Montserrat"/>
              <a:ea typeface="Montserrat"/>
              <a:cs typeface="Montserrat"/>
              <a:sym typeface="Montserrat"/>
            </a:endParaRPr>
          </a:p>
          <a:p>
            <a:pPr indent="0" lvl="0" marL="457200" rtl="0" algn="l">
              <a:lnSpc>
                <a:spcPct val="115000"/>
              </a:lnSpc>
              <a:spcBef>
                <a:spcPts val="0"/>
              </a:spcBef>
              <a:spcAft>
                <a:spcPts val="0"/>
              </a:spcAft>
              <a:buSzPts val="1800"/>
              <a:buNone/>
            </a:pPr>
            <a:r>
              <a:rPr lang="en-GB" sz="1400">
                <a:solidFill>
                  <a:schemeClr val="lt1"/>
                </a:solidFill>
                <a:latin typeface="Montserrat"/>
                <a:ea typeface="Montserrat"/>
                <a:cs typeface="Montserrat"/>
                <a:sym typeface="Montserrat"/>
              </a:rPr>
              <a:t> group 20- 40</a:t>
            </a:r>
            <a:endParaRPr sz="1400">
              <a:solidFill>
                <a:schemeClr val="lt1"/>
              </a:solidFill>
              <a:latin typeface="Montserrat"/>
              <a:ea typeface="Montserrat"/>
              <a:cs typeface="Montserrat"/>
              <a:sym typeface="Montserrat"/>
            </a:endParaRPr>
          </a:p>
        </p:txBody>
      </p:sp>
      <p:pic>
        <p:nvPicPr>
          <p:cNvPr id="90" name="Google Shape;90;p6"/>
          <p:cNvPicPr preferRelativeResize="0"/>
          <p:nvPr/>
        </p:nvPicPr>
        <p:blipFill rotWithShape="1">
          <a:blip r:embed="rId3">
            <a:alphaModFix/>
          </a:blip>
          <a:srcRect b="0" l="0" r="0" t="0"/>
          <a:stretch/>
        </p:blipFill>
        <p:spPr>
          <a:xfrm>
            <a:off x="3800818" y="1227275"/>
            <a:ext cx="5222557" cy="38246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en-GB">
                <a:latin typeface="Montserrat"/>
                <a:ea typeface="Montserrat"/>
                <a:cs typeface="Montserrat"/>
                <a:sym typeface="Montserrat"/>
              </a:rPr>
              <a:t>Observations from Users_df (Location)</a:t>
            </a:r>
            <a:endParaRPr b="1">
              <a:latin typeface="Montserrat"/>
              <a:ea typeface="Montserrat"/>
              <a:cs typeface="Montserrat"/>
              <a:sym typeface="Montserrat"/>
            </a:endParaRPr>
          </a:p>
        </p:txBody>
      </p:sp>
      <p:sp>
        <p:nvSpPr>
          <p:cNvPr id="96" name="Google Shape;96;p7"/>
          <p:cNvSpPr txBox="1"/>
          <p:nvPr>
            <p:ph idx="1" type="body"/>
          </p:nvPr>
        </p:nvSpPr>
        <p:spPr>
          <a:xfrm>
            <a:off x="311700" y="1134150"/>
            <a:ext cx="8520600" cy="34164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chemeClr val="lt1"/>
              </a:buClr>
              <a:buSzPts val="1400"/>
              <a:buFont typeface="Montserrat"/>
              <a:buChar char="●"/>
            </a:pPr>
            <a:r>
              <a:rPr lang="en-GB" sz="1400">
                <a:solidFill>
                  <a:schemeClr val="lt1"/>
                </a:solidFill>
                <a:latin typeface="Montserrat"/>
                <a:ea typeface="Montserrat"/>
                <a:cs typeface="Montserrat"/>
                <a:sym typeface="Montserrat"/>
              </a:rPr>
              <a:t>Splitting Location column and analysing country.</a:t>
            </a:r>
            <a:endParaRPr sz="1400">
              <a:solidFill>
                <a:schemeClr val="lt1"/>
              </a:solidFill>
              <a:latin typeface="Montserrat"/>
              <a:ea typeface="Montserrat"/>
              <a:cs typeface="Montserrat"/>
              <a:sym typeface="Montserrat"/>
            </a:endParaRPr>
          </a:p>
          <a:p>
            <a:pPr indent="-317500" lvl="0" marL="457200" rtl="0" algn="l">
              <a:lnSpc>
                <a:spcPct val="115000"/>
              </a:lnSpc>
              <a:spcBef>
                <a:spcPts val="0"/>
              </a:spcBef>
              <a:spcAft>
                <a:spcPts val="0"/>
              </a:spcAft>
              <a:buClr>
                <a:schemeClr val="lt1"/>
              </a:buClr>
              <a:buSzPts val="1400"/>
              <a:buFont typeface="Montserrat"/>
              <a:buChar char="●"/>
            </a:pPr>
            <a:r>
              <a:rPr lang="en-GB" sz="1400">
                <a:solidFill>
                  <a:schemeClr val="lt1"/>
                </a:solidFill>
                <a:latin typeface="Montserrat"/>
                <a:ea typeface="Montserrat"/>
                <a:cs typeface="Montserrat"/>
                <a:sym typeface="Montserrat"/>
              </a:rPr>
              <a:t>Most active readers are from USA.</a:t>
            </a:r>
            <a:endParaRPr sz="1400">
              <a:solidFill>
                <a:schemeClr val="lt1"/>
              </a:solidFill>
              <a:latin typeface="Montserrat"/>
              <a:ea typeface="Montserrat"/>
              <a:cs typeface="Montserrat"/>
              <a:sym typeface="Montserrat"/>
            </a:endParaRPr>
          </a:p>
        </p:txBody>
      </p:sp>
      <p:pic>
        <p:nvPicPr>
          <p:cNvPr id="97" name="Google Shape;97;p7"/>
          <p:cNvPicPr preferRelativeResize="0"/>
          <p:nvPr/>
        </p:nvPicPr>
        <p:blipFill rotWithShape="1">
          <a:blip r:embed="rId3">
            <a:alphaModFix/>
          </a:blip>
          <a:srcRect b="0" l="0" r="0" t="0"/>
          <a:stretch/>
        </p:blipFill>
        <p:spPr>
          <a:xfrm>
            <a:off x="1150025" y="1878600"/>
            <a:ext cx="6581250" cy="30083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en-GB">
                <a:latin typeface="Montserrat"/>
                <a:ea typeface="Montserrat"/>
                <a:cs typeface="Montserrat"/>
                <a:sym typeface="Montserrat"/>
              </a:rPr>
              <a:t>Observations from Book_df (Authors)</a:t>
            </a:r>
            <a:endParaRPr/>
          </a:p>
        </p:txBody>
      </p:sp>
      <p:sp>
        <p:nvSpPr>
          <p:cNvPr id="103" name="Google Shape;103;p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457200" rtl="0" algn="l">
              <a:lnSpc>
                <a:spcPct val="115000"/>
              </a:lnSpc>
              <a:spcBef>
                <a:spcPts val="0"/>
              </a:spcBef>
              <a:spcAft>
                <a:spcPts val="0"/>
              </a:spcAft>
              <a:buSzPts val="1800"/>
              <a:buNone/>
            </a:pPr>
            <a:r>
              <a:rPr lang="en-GB" sz="1400">
                <a:solidFill>
                  <a:schemeClr val="lt1"/>
                </a:solidFill>
                <a:latin typeface="Montserrat"/>
                <a:ea typeface="Montserrat"/>
                <a:cs typeface="Montserrat"/>
                <a:sym typeface="Montserrat"/>
              </a:rPr>
              <a:t>Agatha Christie wrote highest number of books in our given dataset</a:t>
            </a:r>
            <a:endParaRPr sz="1400">
              <a:solidFill>
                <a:schemeClr val="lt1"/>
              </a:solidFill>
              <a:latin typeface="Montserrat"/>
              <a:ea typeface="Montserrat"/>
              <a:cs typeface="Montserrat"/>
              <a:sym typeface="Montserrat"/>
            </a:endParaRPr>
          </a:p>
        </p:txBody>
      </p:sp>
      <p:pic>
        <p:nvPicPr>
          <p:cNvPr id="104" name="Google Shape;104;p8"/>
          <p:cNvPicPr preferRelativeResize="0"/>
          <p:nvPr/>
        </p:nvPicPr>
        <p:blipFill rotWithShape="1">
          <a:blip r:embed="rId3">
            <a:alphaModFix/>
          </a:blip>
          <a:srcRect b="0" l="0" r="0" t="0"/>
          <a:stretch/>
        </p:blipFill>
        <p:spPr>
          <a:xfrm>
            <a:off x="521400" y="1585450"/>
            <a:ext cx="8101200" cy="33015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en-GB">
                <a:latin typeface="Montserrat"/>
                <a:ea typeface="Montserrat"/>
                <a:cs typeface="Montserrat"/>
                <a:sym typeface="Montserrat"/>
              </a:rPr>
              <a:t>Observations from Book_df (Publishers)</a:t>
            </a:r>
            <a:endParaRPr/>
          </a:p>
        </p:txBody>
      </p:sp>
      <p:sp>
        <p:nvSpPr>
          <p:cNvPr id="110" name="Google Shape;110;p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457200" rtl="0" algn="l">
              <a:lnSpc>
                <a:spcPct val="115000"/>
              </a:lnSpc>
              <a:spcBef>
                <a:spcPts val="0"/>
              </a:spcBef>
              <a:spcAft>
                <a:spcPts val="0"/>
              </a:spcAft>
              <a:buSzPts val="1800"/>
              <a:buNone/>
            </a:pPr>
            <a:r>
              <a:rPr lang="en-GB" sz="1400">
                <a:solidFill>
                  <a:schemeClr val="lt1"/>
                </a:solidFill>
                <a:latin typeface="Montserrat"/>
                <a:ea typeface="Montserrat"/>
                <a:cs typeface="Montserrat"/>
                <a:sym typeface="Montserrat"/>
              </a:rPr>
              <a:t>Harlequin published highest number of books in our given dataset</a:t>
            </a:r>
            <a:endParaRPr sz="1400">
              <a:solidFill>
                <a:schemeClr val="lt1"/>
              </a:solidFill>
              <a:latin typeface="Montserrat"/>
              <a:ea typeface="Montserrat"/>
              <a:cs typeface="Montserrat"/>
              <a:sym typeface="Montserrat"/>
            </a:endParaRPr>
          </a:p>
        </p:txBody>
      </p:sp>
      <p:pic>
        <p:nvPicPr>
          <p:cNvPr id="111" name="Google Shape;111;p9"/>
          <p:cNvPicPr preferRelativeResize="0"/>
          <p:nvPr/>
        </p:nvPicPr>
        <p:blipFill rotWithShape="1">
          <a:blip r:embed="rId3">
            <a:alphaModFix/>
          </a:blip>
          <a:srcRect b="0" l="0" r="0" t="0"/>
          <a:stretch/>
        </p:blipFill>
        <p:spPr>
          <a:xfrm>
            <a:off x="440175" y="1645475"/>
            <a:ext cx="8520601" cy="34164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CC0000"/>
      </a:dk1>
      <a:lt1>
        <a:srgbClr val="134F5C"/>
      </a:lt1>
      <a:dk2>
        <a:srgbClr val="F5FDFF"/>
      </a:dk2>
      <a:lt2>
        <a:srgbClr val="FFF1F1"/>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